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61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2" r:id="rId14"/>
  </p:sldIdLst>
  <p:sldSz cx="12192000" cy="16256000"/>
  <p:notesSz cx="6858000" cy="9144000"/>
  <p:embeddedFontLst>
    <p:embeddedFont>
      <p:font typeface="여기어때 잘난체" panose="020B0600000101010101" pitchFamily="50" charset="-127"/>
      <p:bold r:id="rId16"/>
    </p:embeddedFont>
    <p:embeddedFont>
      <p:font typeface="나눔고딕" panose="020D0604000000000000" pitchFamily="50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2323"/>
    <a:srgbClr val="00BD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49" d="100"/>
          <a:sy n="49" d="100"/>
        </p:scale>
        <p:origin x="2148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5BA4B6-3F54-44B3-AC37-A70A906F98CC}" type="datetimeFigureOut">
              <a:rPr lang="ko-KR" altLang="en-US" smtClean="0"/>
              <a:t>2021-06-01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4CCF66-2777-48E3-9E51-7B1B97F809D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5862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60416"/>
            <a:ext cx="10363200" cy="5659496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8538164"/>
            <a:ext cx="9144000" cy="3924769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DD9E-EE88-412D-A4CE-8FD4463A2E3E}" type="datetimeFigureOut">
              <a:rPr lang="ko-KR" altLang="en-US" smtClean="0"/>
              <a:t>2021-06-01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2BED8-9D9A-4FE6-AB94-8C1EA8F972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3711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DD9E-EE88-412D-A4CE-8FD4463A2E3E}" type="datetimeFigureOut">
              <a:rPr lang="ko-KR" altLang="en-US" smtClean="0"/>
              <a:t>2021-06-01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2BED8-9D9A-4FE6-AB94-8C1EA8F972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9354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865481"/>
            <a:ext cx="2628900" cy="1377620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865481"/>
            <a:ext cx="7734300" cy="1377620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DD9E-EE88-412D-A4CE-8FD4463A2E3E}" type="datetimeFigureOut">
              <a:rPr lang="ko-KR" altLang="en-US" smtClean="0"/>
              <a:t>2021-06-01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2BED8-9D9A-4FE6-AB94-8C1EA8F972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5434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DD9E-EE88-412D-A4CE-8FD4463A2E3E}" type="datetimeFigureOut">
              <a:rPr lang="ko-KR" altLang="en-US" smtClean="0"/>
              <a:t>2021-06-01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2BED8-9D9A-4FE6-AB94-8C1EA8F972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3255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052716"/>
            <a:ext cx="10515600" cy="6762043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0878731"/>
            <a:ext cx="10515600" cy="355599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DD9E-EE88-412D-A4CE-8FD4463A2E3E}" type="datetimeFigureOut">
              <a:rPr lang="ko-KR" altLang="en-US" smtClean="0"/>
              <a:t>2021-06-01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2BED8-9D9A-4FE6-AB94-8C1EA8F972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8804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4327407"/>
            <a:ext cx="5181600" cy="103142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4327407"/>
            <a:ext cx="5181600" cy="103142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DD9E-EE88-412D-A4CE-8FD4463A2E3E}" type="datetimeFigureOut">
              <a:rPr lang="ko-KR" altLang="en-US" smtClean="0"/>
              <a:t>2021-06-01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2BED8-9D9A-4FE6-AB94-8C1EA8F972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29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65485"/>
            <a:ext cx="10515600" cy="314207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3984979"/>
            <a:ext cx="5157787" cy="195297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5937956"/>
            <a:ext cx="5157787" cy="87338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3984979"/>
            <a:ext cx="5183188" cy="195297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5937956"/>
            <a:ext cx="5183188" cy="87338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DD9E-EE88-412D-A4CE-8FD4463A2E3E}" type="datetimeFigureOut">
              <a:rPr lang="ko-KR" altLang="en-US" smtClean="0"/>
              <a:t>2021-06-01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2BED8-9D9A-4FE6-AB94-8C1EA8F972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9420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DD9E-EE88-412D-A4CE-8FD4463A2E3E}" type="datetimeFigureOut">
              <a:rPr lang="ko-KR" altLang="en-US" smtClean="0"/>
              <a:t>2021-06-01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2BED8-9D9A-4FE6-AB94-8C1EA8F972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4306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DD9E-EE88-412D-A4CE-8FD4463A2E3E}" type="datetimeFigureOut">
              <a:rPr lang="ko-KR" altLang="en-US" smtClean="0"/>
              <a:t>2021-06-01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2BED8-9D9A-4FE6-AB94-8C1EA8F972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2382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83733"/>
            <a:ext cx="3932237" cy="3793067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340567"/>
            <a:ext cx="6172200" cy="11552296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76800"/>
            <a:ext cx="3932237" cy="903487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DD9E-EE88-412D-A4CE-8FD4463A2E3E}" type="datetimeFigureOut">
              <a:rPr lang="ko-KR" altLang="en-US" smtClean="0"/>
              <a:t>2021-06-01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2BED8-9D9A-4FE6-AB94-8C1EA8F972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2850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83733"/>
            <a:ext cx="3932237" cy="3793067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2340567"/>
            <a:ext cx="6172200" cy="11552296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76800"/>
            <a:ext cx="3932237" cy="903487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DD9E-EE88-412D-A4CE-8FD4463A2E3E}" type="datetimeFigureOut">
              <a:rPr lang="ko-KR" altLang="en-US" smtClean="0"/>
              <a:t>2021-06-01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2BED8-9D9A-4FE6-AB94-8C1EA8F972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6345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65485"/>
            <a:ext cx="10515600" cy="314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327407"/>
            <a:ext cx="10515600" cy="10314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5066908"/>
            <a:ext cx="27432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8DD9E-EE88-412D-A4CE-8FD4463A2E3E}" type="datetimeFigureOut">
              <a:rPr lang="ko-KR" altLang="en-US" smtClean="0"/>
              <a:t>2021-06-01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5066908"/>
            <a:ext cx="41148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5066908"/>
            <a:ext cx="27432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2BED8-9D9A-4FE6-AB94-8C1EA8F9729C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FFEBBB-EC55-4663-8EF5-D7D9E5380B41}"/>
              </a:ext>
            </a:extLst>
          </p:cNvPr>
          <p:cNvSpPr/>
          <p:nvPr userDrawn="1"/>
        </p:nvSpPr>
        <p:spPr>
          <a:xfrm>
            <a:off x="197634" y="219527"/>
            <a:ext cx="11796731" cy="4320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/>
              </a:gs>
              <a:gs pos="50000">
                <a:schemeClr val="accent1">
                  <a:lumMod val="60000"/>
                  <a:lumOff val="40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EEA7206-8FA1-4E20-A9C9-B5F4F08B5F81}"/>
              </a:ext>
            </a:extLst>
          </p:cNvPr>
          <p:cNvSpPr/>
          <p:nvPr userDrawn="1"/>
        </p:nvSpPr>
        <p:spPr>
          <a:xfrm rot="5400000">
            <a:off x="4110009" y="8098780"/>
            <a:ext cx="15725511" cy="4320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/>
              </a:gs>
              <a:gs pos="50000">
                <a:schemeClr val="accent1">
                  <a:lumMod val="60000"/>
                  <a:lumOff val="40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C9A338-7BAC-4728-8793-7A1CBA018512}"/>
              </a:ext>
            </a:extLst>
          </p:cNvPr>
          <p:cNvSpPr/>
          <p:nvPr userDrawn="1"/>
        </p:nvSpPr>
        <p:spPr>
          <a:xfrm rot="5400000">
            <a:off x="-7643522" y="8100000"/>
            <a:ext cx="15725511" cy="4320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/>
              </a:gs>
              <a:gs pos="50000">
                <a:schemeClr val="accent1">
                  <a:lumMod val="60000"/>
                  <a:lumOff val="40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6E9513B-1415-487A-BE34-2281214C85F7}"/>
              </a:ext>
            </a:extLst>
          </p:cNvPr>
          <p:cNvSpPr/>
          <p:nvPr userDrawn="1"/>
        </p:nvSpPr>
        <p:spPr>
          <a:xfrm>
            <a:off x="198000" y="15942892"/>
            <a:ext cx="11796731" cy="4320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/>
              </a:gs>
              <a:gs pos="50000">
                <a:schemeClr val="accent1">
                  <a:lumMod val="60000"/>
                  <a:lumOff val="40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6836BA-8F1B-4998-A87E-DEA240257116}"/>
              </a:ext>
            </a:extLst>
          </p:cNvPr>
          <p:cNvSpPr txBox="1"/>
          <p:nvPr userDrawn="1"/>
        </p:nvSpPr>
        <p:spPr>
          <a:xfrm>
            <a:off x="5772835" y="15658041"/>
            <a:ext cx="64633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600" b="1" dirty="0"/>
              <a:t>- </a:t>
            </a:r>
            <a:fld id="{81D08326-A4D4-4664-9DCE-C484C1473564}" type="slidenum">
              <a:rPr lang="ko-KR" altLang="en-US" sz="1600" b="1" smtClean="0"/>
              <a:t>‹#›</a:t>
            </a:fld>
            <a:r>
              <a:rPr lang="ko-KR" altLang="en-US" sz="1600" b="1" dirty="0"/>
              <a:t> </a:t>
            </a:r>
            <a:r>
              <a:rPr lang="en-US" altLang="ko-KR" sz="1600" b="1" dirty="0"/>
              <a:t>-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3719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219170" rtl="0" eaLnBrk="1" latinLnBrk="1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1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068EB22-DAB5-4C19-8DBD-946A8E6B2F79}"/>
              </a:ext>
            </a:extLst>
          </p:cNvPr>
          <p:cNvSpPr txBox="1"/>
          <p:nvPr/>
        </p:nvSpPr>
        <p:spPr>
          <a:xfrm>
            <a:off x="841302" y="2469812"/>
            <a:ext cx="105093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+mj-ea"/>
                <a:ea typeface="+mj-ea"/>
              </a:rPr>
              <a:t>&lt; R </a:t>
            </a:r>
            <a:r>
              <a:rPr lang="ko-KR" altLang="en-US" sz="4000" b="1" dirty="0">
                <a:latin typeface="+mj-ea"/>
                <a:ea typeface="+mj-ea"/>
              </a:rPr>
              <a:t>프로그래밍 시각화 프로젝트 최종 보고서 </a:t>
            </a:r>
            <a:r>
              <a:rPr lang="en-US" altLang="ko-KR" sz="4000" b="1" dirty="0">
                <a:latin typeface="+mj-ea"/>
                <a:ea typeface="+mj-ea"/>
              </a:rPr>
              <a:t>&gt;</a:t>
            </a:r>
            <a:endParaRPr lang="ko-KR" altLang="en-US" sz="4000" b="1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B1A15A-EB90-4814-AA27-B709B15BB505}"/>
              </a:ext>
            </a:extLst>
          </p:cNvPr>
          <p:cNvSpPr txBox="1"/>
          <p:nvPr/>
        </p:nvSpPr>
        <p:spPr>
          <a:xfrm>
            <a:off x="696867" y="14455133"/>
            <a:ext cx="10509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latin typeface="+mj-ea"/>
                <a:ea typeface="+mj-ea"/>
              </a:rPr>
              <a:t>20131299 </a:t>
            </a:r>
            <a:r>
              <a:rPr lang="ko-KR" altLang="en-US" sz="2400" dirty="0">
                <a:latin typeface="+mj-ea"/>
                <a:ea typeface="+mj-ea"/>
              </a:rPr>
              <a:t>윤준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1DB13FA-18A6-4498-9787-E693E8B5A3DC}"/>
              </a:ext>
            </a:extLst>
          </p:cNvPr>
          <p:cNvGrpSpPr/>
          <p:nvPr/>
        </p:nvGrpSpPr>
        <p:grpSpPr>
          <a:xfrm>
            <a:off x="4284028" y="6899759"/>
            <a:ext cx="3623945" cy="3288566"/>
            <a:chOff x="4568401" y="6755439"/>
            <a:chExt cx="2605199" cy="2364100"/>
          </a:xfrm>
        </p:grpSpPr>
        <p:pic>
          <p:nvPicPr>
            <p:cNvPr id="1026" name="Picture 2" descr="Pie chart free icon">
              <a:extLst>
                <a:ext uri="{FF2B5EF4-FFF2-40B4-BE49-F238E27FC236}">
                  <a16:creationId xmlns:a16="http://schemas.microsoft.com/office/drawing/2014/main" id="{D8B6D76C-4825-4166-99E3-6628258774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8401" y="6755439"/>
              <a:ext cx="900000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성장하는 막대 그래프 무료 아이콘">
              <a:extLst>
                <a:ext uri="{FF2B5EF4-FFF2-40B4-BE49-F238E27FC236}">
                  <a16:creationId xmlns:a16="http://schemas.microsoft.com/office/drawing/2014/main" id="{C806258E-C7FA-4B33-A995-96EBCD885F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8402" y="8219539"/>
              <a:ext cx="900000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Placeholder on a map free icon">
              <a:extLst>
                <a:ext uri="{FF2B5EF4-FFF2-40B4-BE49-F238E27FC236}">
                  <a16:creationId xmlns:a16="http://schemas.microsoft.com/office/drawing/2014/main" id="{C8687633-F164-4A58-B241-70CA29B65C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3600" y="8128000"/>
              <a:ext cx="900000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선 그래프 무료 아이콘">
              <a:extLst>
                <a:ext uri="{FF2B5EF4-FFF2-40B4-BE49-F238E27FC236}">
                  <a16:creationId xmlns:a16="http://schemas.microsoft.com/office/drawing/2014/main" id="{3DEB97FD-1150-4CF8-AD6C-513457E567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3600" y="6755439"/>
              <a:ext cx="900000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2B9E030-C474-450F-9867-539BAC0CED1D}"/>
              </a:ext>
            </a:extLst>
          </p:cNvPr>
          <p:cNvSpPr txBox="1"/>
          <p:nvPr/>
        </p:nvSpPr>
        <p:spPr>
          <a:xfrm>
            <a:off x="841302" y="4076440"/>
            <a:ext cx="10509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교통카드 통계 데이터</a:t>
            </a:r>
            <a:r>
              <a:rPr lang="ko-KR" altLang="en-US" sz="3200" dirty="0">
                <a:latin typeface="+mj-ea"/>
                <a:ea typeface="+mj-ea"/>
              </a:rPr>
              <a:t>를 활용한 </a:t>
            </a:r>
            <a:r>
              <a:rPr lang="en-US" altLang="ko-KR" sz="3200" dirty="0">
                <a:latin typeface="+mj-ea"/>
                <a:ea typeface="+mj-ea"/>
              </a:rPr>
              <a:t>R </a:t>
            </a:r>
            <a:r>
              <a:rPr lang="ko-KR" altLang="en-US" sz="3200" dirty="0">
                <a:latin typeface="+mj-ea"/>
                <a:ea typeface="+mj-ea"/>
              </a:rPr>
              <a:t>프로그래밍 시각화 분석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07EDA98-7836-4E63-8BE6-42BF50EA266B}"/>
              </a:ext>
            </a:extLst>
          </p:cNvPr>
          <p:cNvSpPr/>
          <p:nvPr/>
        </p:nvSpPr>
        <p:spPr>
          <a:xfrm>
            <a:off x="4538417" y="15291543"/>
            <a:ext cx="3115166" cy="627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8780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0BFAC60-ADA3-4F69-83D3-3D184374DF6E}"/>
              </a:ext>
            </a:extLst>
          </p:cNvPr>
          <p:cNvSpPr txBox="1"/>
          <p:nvPr/>
        </p:nvSpPr>
        <p:spPr>
          <a:xfrm>
            <a:off x="1172040" y="1993160"/>
            <a:ext cx="9847915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2.3.2 </a:t>
            </a:r>
            <a:r>
              <a:rPr lang="ko-KR" altLang="en-US" sz="2400" b="1" dirty="0">
                <a:latin typeface="+mj-ea"/>
                <a:ea typeface="+mj-ea"/>
              </a:rPr>
              <a:t>산출물 및 해석</a:t>
            </a:r>
            <a:endParaRPr lang="en-US" altLang="ko-KR" sz="2400" b="1" dirty="0">
              <a:latin typeface="+mj-ea"/>
              <a:ea typeface="+mj-ea"/>
            </a:endParaRPr>
          </a:p>
          <a:p>
            <a:endParaRPr lang="en-US" altLang="ko-KR" sz="2400" b="1" dirty="0">
              <a:latin typeface="+mj-ea"/>
              <a:ea typeface="+mj-ea"/>
            </a:endParaRPr>
          </a:p>
          <a:p>
            <a:pPr lvl="1"/>
            <a:r>
              <a:rPr lang="en-US" altLang="ko-KR" sz="2400" b="1" dirty="0">
                <a:latin typeface="+mj-ea"/>
                <a:ea typeface="+mj-ea"/>
              </a:rPr>
              <a:t>[</a:t>
            </a:r>
            <a:r>
              <a:rPr lang="ko-KR" altLang="en-US" sz="2400" b="1" dirty="0">
                <a:latin typeface="+mj-ea"/>
                <a:ea typeface="+mj-ea"/>
              </a:rPr>
              <a:t>산출물</a:t>
            </a:r>
            <a:r>
              <a:rPr lang="en-US" altLang="ko-KR" sz="2400" b="1" dirty="0">
                <a:latin typeface="+mj-ea"/>
                <a:ea typeface="+mj-ea"/>
              </a:rPr>
              <a:t>]</a:t>
            </a:r>
          </a:p>
          <a:p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B6D950-43F6-4492-8EF1-6A08AE885E41}"/>
              </a:ext>
            </a:extLst>
          </p:cNvPr>
          <p:cNvSpPr txBox="1"/>
          <p:nvPr/>
        </p:nvSpPr>
        <p:spPr>
          <a:xfrm>
            <a:off x="1172039" y="9310828"/>
            <a:ext cx="10403874" cy="48936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/>
            <a:r>
              <a:rPr lang="en-US" altLang="ko-KR" sz="2400" b="1" dirty="0">
                <a:latin typeface="+mj-ea"/>
                <a:ea typeface="+mj-ea"/>
              </a:rPr>
              <a:t>[</a:t>
            </a:r>
            <a:r>
              <a:rPr lang="ko-KR" altLang="en-US" sz="2400" b="1" dirty="0">
                <a:latin typeface="+mj-ea"/>
                <a:ea typeface="+mj-ea"/>
              </a:rPr>
              <a:t>해석</a:t>
            </a:r>
            <a:r>
              <a:rPr lang="en-US" altLang="ko-KR" sz="2400" b="1" dirty="0">
                <a:latin typeface="+mj-ea"/>
                <a:ea typeface="+mj-ea"/>
              </a:rPr>
              <a:t>]</a:t>
            </a:r>
          </a:p>
          <a:p>
            <a:pPr lvl="1"/>
            <a:endParaRPr lang="en-US" altLang="ko-KR" sz="2400" b="1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j-ea"/>
                <a:ea typeface="+mj-ea"/>
              </a:rPr>
              <a:t>초록색 계열 </a:t>
            </a:r>
            <a:r>
              <a:rPr lang="en-US" altLang="ko-KR" sz="2400" dirty="0">
                <a:latin typeface="+mj-ea"/>
                <a:ea typeface="+mj-ea"/>
              </a:rPr>
              <a:t>: </a:t>
            </a:r>
            <a:r>
              <a:rPr lang="ko-KR" altLang="en-US" sz="2400" dirty="0">
                <a:latin typeface="+mj-ea"/>
                <a:ea typeface="+mj-ea"/>
              </a:rPr>
              <a:t>유임</a:t>
            </a: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j-ea"/>
                <a:ea typeface="+mj-ea"/>
              </a:rPr>
              <a:t>자주색 계열 </a:t>
            </a:r>
            <a:r>
              <a:rPr lang="en-US" altLang="ko-KR" sz="2400" dirty="0">
                <a:latin typeface="+mj-ea"/>
                <a:ea typeface="+mj-ea"/>
              </a:rPr>
              <a:t>: </a:t>
            </a:r>
            <a:r>
              <a:rPr lang="ko-KR" altLang="en-US" sz="2400" dirty="0">
                <a:latin typeface="+mj-ea"/>
                <a:ea typeface="+mj-ea"/>
              </a:rPr>
              <a:t>무임</a:t>
            </a: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j-ea"/>
                <a:ea typeface="+mj-ea"/>
              </a:rPr>
              <a:t>파이 차트 비율 </a:t>
            </a:r>
            <a:r>
              <a:rPr lang="en-US" altLang="ko-KR" sz="2400" dirty="0">
                <a:latin typeface="+mj-ea"/>
                <a:ea typeface="+mj-ea"/>
              </a:rPr>
              <a:t>:</a:t>
            </a:r>
            <a:r>
              <a:rPr lang="ko-KR" altLang="en-US" sz="2400" dirty="0">
                <a:latin typeface="+mj-ea"/>
                <a:ea typeface="+mj-ea"/>
              </a:rPr>
              <a:t> 해당 역의 전체 승객 비례 각 유</a:t>
            </a:r>
            <a:r>
              <a:rPr lang="en-US" altLang="ko-KR" sz="2400" dirty="0">
                <a:latin typeface="+mj-ea"/>
                <a:ea typeface="+mj-ea"/>
              </a:rPr>
              <a:t>·</a:t>
            </a:r>
            <a:r>
              <a:rPr lang="ko-KR" altLang="en-US" sz="2400" dirty="0">
                <a:latin typeface="+mj-ea"/>
                <a:ea typeface="+mj-ea"/>
              </a:rPr>
              <a:t>무임 승</a:t>
            </a:r>
            <a:r>
              <a:rPr lang="en-US" altLang="ko-KR" sz="2400" dirty="0">
                <a:latin typeface="+mj-ea"/>
                <a:ea typeface="+mj-ea"/>
              </a:rPr>
              <a:t>·</a:t>
            </a:r>
            <a:r>
              <a:rPr lang="ko-KR" altLang="en-US" sz="2400" dirty="0">
                <a:latin typeface="+mj-ea"/>
                <a:ea typeface="+mj-ea"/>
              </a:rPr>
              <a:t>하차</a:t>
            </a: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j-ea"/>
                <a:ea typeface="+mj-ea"/>
              </a:rPr>
              <a:t>홍대입구 </a:t>
            </a:r>
            <a:r>
              <a:rPr lang="en-US" altLang="ko-KR" sz="2400" dirty="0">
                <a:latin typeface="+mj-ea"/>
                <a:ea typeface="+mj-ea"/>
              </a:rPr>
              <a:t>2</a:t>
            </a:r>
            <a:r>
              <a:rPr lang="ko-KR" altLang="en-US" sz="2400" dirty="0">
                <a:latin typeface="+mj-ea"/>
                <a:ea typeface="+mj-ea"/>
              </a:rPr>
              <a:t>호선과 종로</a:t>
            </a:r>
            <a:r>
              <a:rPr lang="en-US" altLang="ko-KR" sz="2400" dirty="0">
                <a:latin typeface="+mj-ea"/>
                <a:ea typeface="+mj-ea"/>
              </a:rPr>
              <a:t>3</a:t>
            </a:r>
            <a:r>
              <a:rPr lang="ko-KR" altLang="en-US" sz="2400" dirty="0">
                <a:latin typeface="+mj-ea"/>
                <a:ea typeface="+mj-ea"/>
              </a:rPr>
              <a:t>가 </a:t>
            </a:r>
            <a:r>
              <a:rPr lang="en-US" altLang="ko-KR" sz="2400" dirty="0">
                <a:latin typeface="+mj-ea"/>
                <a:ea typeface="+mj-ea"/>
              </a:rPr>
              <a:t>1</a:t>
            </a:r>
            <a:r>
              <a:rPr lang="ko-KR" altLang="en-US" sz="2400" dirty="0">
                <a:latin typeface="+mj-ea"/>
                <a:ea typeface="+mj-ea"/>
              </a:rPr>
              <a:t>호선을 비교</a:t>
            </a:r>
            <a:r>
              <a:rPr lang="en-US" altLang="ko-KR" sz="2400" dirty="0">
                <a:latin typeface="+mj-ea"/>
                <a:ea typeface="+mj-ea"/>
              </a:rPr>
              <a:t>, </a:t>
            </a:r>
            <a:r>
              <a:rPr lang="ko-KR" altLang="en-US" sz="2400" dirty="0">
                <a:solidFill>
                  <a:srgbClr val="FF0000"/>
                </a:solidFill>
                <a:latin typeface="+mj-ea"/>
                <a:ea typeface="+mj-ea"/>
              </a:rPr>
              <a:t>약 </a:t>
            </a:r>
            <a:r>
              <a:rPr lang="en-US" altLang="ko-KR" sz="2400" dirty="0">
                <a:solidFill>
                  <a:srgbClr val="FF0000"/>
                </a:solidFill>
                <a:latin typeface="+mj-ea"/>
                <a:ea typeface="+mj-ea"/>
              </a:rPr>
              <a:t>30%</a:t>
            </a:r>
            <a:r>
              <a:rPr lang="ko-KR" altLang="en-US" sz="2400" dirty="0">
                <a:solidFill>
                  <a:srgbClr val="FF0000"/>
                </a:solidFill>
                <a:latin typeface="+mj-ea"/>
                <a:ea typeface="+mj-ea"/>
              </a:rPr>
              <a:t>의 차이 확인</a:t>
            </a:r>
            <a:endParaRPr lang="en-US" altLang="ko-KR" sz="2400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rgbClr val="FF0000"/>
                </a:solidFill>
                <a:latin typeface="+mj-ea"/>
              </a:rPr>
              <a:t>홍대입구 </a:t>
            </a:r>
            <a:r>
              <a:rPr lang="en-US" altLang="ko-KR" sz="2400" dirty="0">
                <a:solidFill>
                  <a:srgbClr val="FF0000"/>
                </a:solidFill>
                <a:latin typeface="+mj-ea"/>
              </a:rPr>
              <a:t>2</a:t>
            </a:r>
            <a:r>
              <a:rPr lang="ko-KR" altLang="en-US" sz="2400" dirty="0">
                <a:solidFill>
                  <a:srgbClr val="FF0000"/>
                </a:solidFill>
                <a:latin typeface="+mj-ea"/>
              </a:rPr>
              <a:t>호선 인근 비교적 젊은 층의 유동인구 비율 다수 추측</a:t>
            </a:r>
            <a:endParaRPr lang="en-US" altLang="ko-KR" sz="2400" dirty="0">
              <a:latin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rgbClr val="FF0000"/>
                </a:solidFill>
                <a:latin typeface="+mj-ea"/>
                <a:ea typeface="+mj-ea"/>
              </a:rPr>
              <a:t>다른 지역 대비 종로</a:t>
            </a:r>
            <a:r>
              <a:rPr lang="en-US" altLang="ko-KR" sz="2400" dirty="0">
                <a:solidFill>
                  <a:srgbClr val="FF0000"/>
                </a:solidFill>
                <a:latin typeface="+mj-ea"/>
                <a:ea typeface="+mj-ea"/>
              </a:rPr>
              <a:t>3</a:t>
            </a:r>
            <a:r>
              <a:rPr lang="ko-KR" altLang="en-US" sz="2400" dirty="0">
                <a:solidFill>
                  <a:srgbClr val="FF0000"/>
                </a:solidFill>
                <a:latin typeface="+mj-ea"/>
                <a:ea typeface="+mj-ea"/>
              </a:rPr>
              <a:t>가 </a:t>
            </a:r>
            <a:r>
              <a:rPr lang="en-US" altLang="ko-KR" sz="2400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r>
              <a:rPr lang="ko-KR" altLang="en-US" sz="2400" dirty="0">
                <a:solidFill>
                  <a:srgbClr val="FF0000"/>
                </a:solidFill>
                <a:latin typeface="+mj-ea"/>
                <a:ea typeface="+mj-ea"/>
              </a:rPr>
              <a:t>호선 인근 노인 유동인구 비율 최대 추측</a:t>
            </a:r>
            <a:endParaRPr lang="en-US" altLang="ko-KR" sz="2400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416838-BFAD-4DBE-A06D-DB608E550DCA}"/>
              </a:ext>
            </a:extLst>
          </p:cNvPr>
          <p:cNvSpPr txBox="1"/>
          <p:nvPr/>
        </p:nvSpPr>
        <p:spPr>
          <a:xfrm>
            <a:off x="1172040" y="1267880"/>
            <a:ext cx="984791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latin typeface="+mj-ea"/>
                <a:ea typeface="+mj-ea"/>
              </a:rPr>
              <a:t>2.3 </a:t>
            </a:r>
            <a:r>
              <a:rPr lang="ko-KR" altLang="en-US" sz="2800" b="1" dirty="0">
                <a:solidFill>
                  <a:srgbClr val="232323"/>
                </a:solidFill>
                <a:latin typeface="+mj-ea"/>
                <a:ea typeface="+mj-ea"/>
              </a:rPr>
              <a:t>유</a:t>
            </a:r>
            <a:r>
              <a:rPr lang="en-US" altLang="ko-KR" sz="2800" b="1" dirty="0">
                <a:solidFill>
                  <a:srgbClr val="232323"/>
                </a:solidFill>
                <a:latin typeface="+mj-ea"/>
                <a:ea typeface="+mj-ea"/>
              </a:rPr>
              <a:t>·</a:t>
            </a:r>
            <a:r>
              <a:rPr lang="ko-KR" altLang="en-US" sz="2800" b="1" dirty="0">
                <a:solidFill>
                  <a:srgbClr val="232323"/>
                </a:solidFill>
                <a:latin typeface="+mj-ea"/>
                <a:ea typeface="+mj-ea"/>
              </a:rPr>
              <a:t>무임 승차 인원 최대 역 유</a:t>
            </a:r>
            <a:r>
              <a:rPr lang="en-US" altLang="ko-KR" sz="2800" b="1" dirty="0">
                <a:solidFill>
                  <a:srgbClr val="232323"/>
                </a:solidFill>
                <a:latin typeface="+mj-ea"/>
                <a:ea typeface="+mj-ea"/>
              </a:rPr>
              <a:t>·</a:t>
            </a:r>
            <a:r>
              <a:rPr lang="ko-KR" altLang="en-US" sz="2800" b="1" dirty="0">
                <a:solidFill>
                  <a:srgbClr val="232323"/>
                </a:solidFill>
                <a:latin typeface="+mj-ea"/>
                <a:ea typeface="+mj-ea"/>
              </a:rPr>
              <a:t>무임 승객 비율</a:t>
            </a:r>
          </a:p>
        </p:txBody>
      </p:sp>
      <p:pic>
        <p:nvPicPr>
          <p:cNvPr id="27" name="Picture 2" descr="Pie chart free icon">
            <a:extLst>
              <a:ext uri="{FF2B5EF4-FFF2-40B4-BE49-F238E27FC236}">
                <a16:creationId xmlns:a16="http://schemas.microsoft.com/office/drawing/2014/main" id="{1222353E-91E9-4F4B-9AB0-EE08EDF11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288" y="1146700"/>
            <a:ext cx="644400" cy="64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FBE3DFCA-C808-44ED-AB43-4A0A0679658A}"/>
              </a:ext>
            </a:extLst>
          </p:cNvPr>
          <p:cNvSpPr/>
          <p:nvPr/>
        </p:nvSpPr>
        <p:spPr>
          <a:xfrm>
            <a:off x="1308225" y="12939370"/>
            <a:ext cx="695674" cy="501520"/>
          </a:xfrm>
          <a:prstGeom prst="rightArrow">
            <a:avLst>
              <a:gd name="adj1" fmla="val 50000"/>
              <a:gd name="adj2" fmla="val 59472"/>
            </a:avLst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DD12EE0-AFCD-498D-AB74-D08C59F1F370}"/>
              </a:ext>
            </a:extLst>
          </p:cNvPr>
          <p:cNvGrpSpPr/>
          <p:nvPr/>
        </p:nvGrpSpPr>
        <p:grpSpPr>
          <a:xfrm>
            <a:off x="479333" y="3889345"/>
            <a:ext cx="11221524" cy="4495897"/>
            <a:chOff x="479333" y="3889345"/>
            <a:chExt cx="11221524" cy="4495897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15441A0-D62D-4C85-881F-20C8E15D8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857" y="3908926"/>
              <a:ext cx="5400000" cy="4476316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2B96BC7A-7DB7-4852-BC23-35D21BFCD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333" y="3889345"/>
              <a:ext cx="5400000" cy="4476316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A53B906-E4C2-4B54-88BB-C958D24DC667}"/>
              </a:ext>
            </a:extLst>
          </p:cNvPr>
          <p:cNvGrpSpPr/>
          <p:nvPr/>
        </p:nvGrpSpPr>
        <p:grpSpPr>
          <a:xfrm>
            <a:off x="311285" y="437173"/>
            <a:ext cx="11556460" cy="8715983"/>
            <a:chOff x="311285" y="437173"/>
            <a:chExt cx="11556460" cy="8715983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D68EBE4-A894-4D13-BADB-F8BD12660C9C}"/>
                </a:ext>
              </a:extLst>
            </p:cNvPr>
            <p:cNvSpPr/>
            <p:nvPr/>
          </p:nvSpPr>
          <p:spPr>
            <a:xfrm>
              <a:off x="311285" y="437173"/>
              <a:ext cx="11556460" cy="87159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FD22681D-6C03-4B53-B65F-92F6897CD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915" y="524759"/>
              <a:ext cx="10303200" cy="8540810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43F07B1-2EE6-4B3A-BE87-C2891F538A97}"/>
              </a:ext>
            </a:extLst>
          </p:cNvPr>
          <p:cNvGrpSpPr/>
          <p:nvPr/>
        </p:nvGrpSpPr>
        <p:grpSpPr>
          <a:xfrm>
            <a:off x="317770" y="437173"/>
            <a:ext cx="11556460" cy="13767302"/>
            <a:chOff x="317770" y="437173"/>
            <a:chExt cx="11556460" cy="1376730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C849666-1E21-400D-A21E-9D98F81088CA}"/>
                </a:ext>
              </a:extLst>
            </p:cNvPr>
            <p:cNvGrpSpPr/>
            <p:nvPr/>
          </p:nvGrpSpPr>
          <p:grpSpPr>
            <a:xfrm>
              <a:off x="317770" y="437173"/>
              <a:ext cx="11556460" cy="8715983"/>
              <a:chOff x="317770" y="437173"/>
              <a:chExt cx="11556460" cy="8715983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C256D2E0-67CC-45D2-9493-E2D5DD553457}"/>
                  </a:ext>
                </a:extLst>
              </p:cNvPr>
              <p:cNvSpPr/>
              <p:nvPr/>
            </p:nvSpPr>
            <p:spPr>
              <a:xfrm>
                <a:off x="317770" y="437173"/>
                <a:ext cx="11556460" cy="87159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9DC9C6A2-B973-4DE3-A3FD-DE015E073D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4400" y="524759"/>
                <a:ext cx="10303200" cy="8540810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</a:ln>
            </p:spPr>
          </p:pic>
        </p:grpSp>
        <p:sp>
          <p:nvSpPr>
            <p:cNvPr id="47" name="화살표: 오른쪽 46">
              <a:extLst>
                <a:ext uri="{FF2B5EF4-FFF2-40B4-BE49-F238E27FC236}">
                  <a16:creationId xmlns:a16="http://schemas.microsoft.com/office/drawing/2014/main" id="{E1CB8AE9-AEC7-4640-A4B5-91C530D58DD5}"/>
                </a:ext>
              </a:extLst>
            </p:cNvPr>
            <p:cNvSpPr/>
            <p:nvPr/>
          </p:nvSpPr>
          <p:spPr>
            <a:xfrm>
              <a:off x="1308225" y="13702955"/>
              <a:ext cx="695674" cy="501520"/>
            </a:xfrm>
            <a:prstGeom prst="rightArrow">
              <a:avLst>
                <a:gd name="adj1" fmla="val 50000"/>
                <a:gd name="adj2" fmla="val 59472"/>
              </a:avLst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11647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3C190DE-05E9-427D-8579-7A6E8A01B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481" y="5554314"/>
            <a:ext cx="1069200" cy="68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Placeholder on a map free icon">
            <a:extLst>
              <a:ext uri="{FF2B5EF4-FFF2-40B4-BE49-F238E27FC236}">
                <a16:creationId xmlns:a16="http://schemas.microsoft.com/office/drawing/2014/main" id="{4F9F10A3-6B8D-4F48-97A4-EA7EBF6B3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005" y="1146700"/>
            <a:ext cx="644400" cy="64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666B29A-0D22-4C04-8AE8-90C25C572F44}"/>
              </a:ext>
            </a:extLst>
          </p:cNvPr>
          <p:cNvSpPr txBox="1"/>
          <p:nvPr/>
        </p:nvSpPr>
        <p:spPr>
          <a:xfrm>
            <a:off x="1172040" y="1267880"/>
            <a:ext cx="984791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latin typeface="+mj-ea"/>
                <a:ea typeface="+mj-ea"/>
              </a:rPr>
              <a:t>2.4 </a:t>
            </a:r>
            <a:r>
              <a:rPr lang="ko-KR" altLang="en-US" sz="2800" b="1" dirty="0">
                <a:solidFill>
                  <a:srgbClr val="232323"/>
                </a:solidFill>
                <a:latin typeface="+mj-ea"/>
                <a:ea typeface="+mj-ea"/>
              </a:rPr>
              <a:t>이용 승객 최다 </a:t>
            </a:r>
            <a:r>
              <a:rPr lang="en-US" altLang="ko-KR" sz="2800" b="1" dirty="0">
                <a:solidFill>
                  <a:srgbClr val="232323"/>
                </a:solidFill>
                <a:latin typeface="+mj-ea"/>
                <a:ea typeface="+mj-ea"/>
              </a:rPr>
              <a:t>10</a:t>
            </a:r>
            <a:r>
              <a:rPr lang="ko-KR" altLang="en-US" sz="2800" b="1" dirty="0">
                <a:solidFill>
                  <a:srgbClr val="232323"/>
                </a:solidFill>
                <a:latin typeface="+mj-ea"/>
                <a:ea typeface="+mj-ea"/>
              </a:rPr>
              <a:t>개 지하철역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BFAC60-ADA3-4F69-83D3-3D184374DF6E}"/>
              </a:ext>
            </a:extLst>
          </p:cNvPr>
          <p:cNvSpPr txBox="1"/>
          <p:nvPr/>
        </p:nvSpPr>
        <p:spPr>
          <a:xfrm>
            <a:off x="1172040" y="1993160"/>
            <a:ext cx="10046087" cy="126496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2.4.1 </a:t>
            </a:r>
            <a:r>
              <a:rPr lang="ko-KR" altLang="en-US" sz="2400" b="1" dirty="0">
                <a:latin typeface="+mj-ea"/>
                <a:ea typeface="+mj-ea"/>
              </a:rPr>
              <a:t>시각화 프로세스</a:t>
            </a:r>
            <a:endParaRPr lang="en-US" altLang="ko-KR" sz="2400" b="1" dirty="0">
              <a:latin typeface="+mj-ea"/>
              <a:ea typeface="+mj-ea"/>
            </a:endParaRPr>
          </a:p>
          <a:p>
            <a:endParaRPr lang="en-US" altLang="ko-KR" sz="2400" b="1" dirty="0">
              <a:latin typeface="+mj-ea"/>
              <a:ea typeface="+mj-ea"/>
            </a:endParaRPr>
          </a:p>
          <a:p>
            <a:pPr lvl="1"/>
            <a:r>
              <a:rPr lang="en-US" altLang="ko-KR" sz="2400" b="1" dirty="0">
                <a:latin typeface="+mj-ea"/>
                <a:ea typeface="+mj-ea"/>
              </a:rPr>
              <a:t>[</a:t>
            </a:r>
            <a:r>
              <a:rPr lang="ko-KR" altLang="en-US" sz="2400" b="1" dirty="0">
                <a:latin typeface="+mj-ea"/>
                <a:ea typeface="+mj-ea"/>
              </a:rPr>
              <a:t>데이터 전처리</a:t>
            </a:r>
            <a:r>
              <a:rPr lang="en-US" altLang="ko-KR" sz="2400" b="1" dirty="0">
                <a:latin typeface="+mj-ea"/>
                <a:ea typeface="+mj-ea"/>
              </a:rPr>
              <a:t>]</a:t>
            </a:r>
          </a:p>
          <a:p>
            <a:pPr lvl="1"/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j-ea"/>
                <a:ea typeface="+mj-ea"/>
              </a:rPr>
              <a:t>호선과 역 이름을 이은 열 추가 </a:t>
            </a:r>
            <a:r>
              <a:rPr lang="en-US" altLang="ko-KR" sz="2400" dirty="0">
                <a:latin typeface="+mj-ea"/>
                <a:ea typeface="+mj-ea"/>
              </a:rPr>
              <a:t>ex) </a:t>
            </a:r>
            <a:r>
              <a:rPr lang="ko-KR" altLang="en-US" sz="2400" dirty="0">
                <a:latin typeface="+mj-ea"/>
                <a:ea typeface="+mj-ea"/>
              </a:rPr>
              <a:t>서울역 </a:t>
            </a:r>
            <a:r>
              <a:rPr lang="en-US" altLang="ko-KR" sz="2400" dirty="0">
                <a:latin typeface="+mj-ea"/>
                <a:ea typeface="+mj-ea"/>
              </a:rPr>
              <a:t>1</a:t>
            </a:r>
            <a:r>
              <a:rPr lang="ko-KR" altLang="en-US" sz="2400" dirty="0">
                <a:latin typeface="+mj-ea"/>
                <a:ea typeface="+mj-ea"/>
              </a:rPr>
              <a:t>호선</a:t>
            </a: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j-ea"/>
                <a:ea typeface="+mj-ea"/>
              </a:rPr>
              <a:t>승차 승객 수</a:t>
            </a:r>
            <a:r>
              <a:rPr lang="en-US" altLang="ko-KR" sz="2400" dirty="0">
                <a:latin typeface="+mj-ea"/>
                <a:ea typeface="+mj-ea"/>
              </a:rPr>
              <a:t>,</a:t>
            </a:r>
            <a:r>
              <a:rPr lang="ko-KR" altLang="en-US" sz="2400" dirty="0">
                <a:latin typeface="+mj-ea"/>
                <a:ea typeface="+mj-ea"/>
              </a:rPr>
              <a:t> 하차 승객 수 합한 이용 승객 수 열 생성</a:t>
            </a: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j-ea"/>
                <a:ea typeface="+mj-ea"/>
              </a:rPr>
              <a:t>지하철역명</a:t>
            </a:r>
            <a:r>
              <a:rPr lang="en-US" altLang="ko-KR" sz="2400" dirty="0">
                <a:latin typeface="+mj-ea"/>
                <a:ea typeface="+mj-ea"/>
              </a:rPr>
              <a:t>, </a:t>
            </a:r>
            <a:r>
              <a:rPr lang="ko-KR" altLang="en-US" sz="2400" dirty="0">
                <a:latin typeface="+mj-ea"/>
                <a:ea typeface="+mj-ea"/>
              </a:rPr>
              <a:t>이용 승객 수 外 모든 열 제거</a:t>
            </a: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400" b="1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j-ea"/>
                <a:ea typeface="+mj-ea"/>
              </a:rPr>
              <a:t>구글 스프레드시트의 </a:t>
            </a:r>
            <a:r>
              <a:rPr lang="en-US" altLang="ko-KR" sz="2400" dirty="0">
                <a:latin typeface="+mj-ea"/>
                <a:ea typeface="+mj-ea"/>
              </a:rPr>
              <a:t>Geocode </a:t>
            </a:r>
            <a:r>
              <a:rPr lang="ko-KR" altLang="en-US" sz="2400" dirty="0">
                <a:latin typeface="+mj-ea"/>
                <a:ea typeface="+mj-ea"/>
              </a:rPr>
              <a:t>기능 이용 </a:t>
            </a:r>
            <a:r>
              <a:rPr lang="ko-KR" altLang="en-US" sz="2400" dirty="0">
                <a:solidFill>
                  <a:srgbClr val="FF0000"/>
                </a:solidFill>
                <a:latin typeface="+mj-ea"/>
                <a:ea typeface="+mj-ea"/>
              </a:rPr>
              <a:t>역 좌표 추출</a:t>
            </a:r>
            <a:endParaRPr lang="en-US" altLang="ko-KR" sz="2400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j-ea"/>
                <a:ea typeface="+mj-ea"/>
              </a:rPr>
              <a:t>중간 좌표 벡터 생성</a:t>
            </a: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+mj-ea"/>
                <a:ea typeface="+mj-ea"/>
              </a:rPr>
              <a:t>Median() </a:t>
            </a:r>
            <a:r>
              <a:rPr lang="ko-KR" altLang="en-US" sz="2400" dirty="0">
                <a:latin typeface="+mj-ea"/>
                <a:ea typeface="+mj-ea"/>
              </a:rPr>
              <a:t>함수 이용 포인터 크기 지정 위한 벡터 생성</a:t>
            </a:r>
            <a:endParaRPr lang="en-US" altLang="ko-KR" sz="2400" dirty="0">
              <a:latin typeface="+mj-ea"/>
              <a:ea typeface="+mj-ea"/>
            </a:endParaRPr>
          </a:p>
          <a:p>
            <a:pPr lvl="2"/>
            <a:endParaRPr lang="en-US" altLang="ko-KR" sz="2400" dirty="0">
              <a:latin typeface="+mj-ea"/>
              <a:ea typeface="+mj-ea"/>
            </a:endParaRPr>
          </a:p>
          <a:p>
            <a:pPr lvl="2"/>
            <a:endParaRPr lang="en-US" altLang="ko-KR" sz="2400" dirty="0">
              <a:latin typeface="+mj-ea"/>
              <a:ea typeface="+mj-ea"/>
            </a:endParaRPr>
          </a:p>
          <a:p>
            <a:pPr lvl="1"/>
            <a:r>
              <a:rPr lang="en-US" altLang="ko-KR" sz="2400" b="1" dirty="0">
                <a:latin typeface="+mj-ea"/>
                <a:ea typeface="+mj-ea"/>
              </a:rPr>
              <a:t>[</a:t>
            </a:r>
            <a:r>
              <a:rPr lang="ko-KR" altLang="en-US" sz="2400" b="1" dirty="0">
                <a:latin typeface="+mj-ea"/>
                <a:ea typeface="+mj-ea"/>
              </a:rPr>
              <a:t>데이터 시각화</a:t>
            </a:r>
            <a:r>
              <a:rPr lang="en-US" altLang="ko-KR" sz="2400" b="1" dirty="0">
                <a:latin typeface="+mj-ea"/>
                <a:ea typeface="+mj-ea"/>
              </a:rPr>
              <a:t>]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en-US" altLang="ko-KR" sz="2400" b="1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+mj-ea"/>
                <a:ea typeface="+mj-ea"/>
              </a:rPr>
              <a:t>Ggmap, Ggplot2, extrafont </a:t>
            </a:r>
            <a:r>
              <a:rPr lang="ko-KR" altLang="en-US" sz="2400" dirty="0">
                <a:latin typeface="+mj-ea"/>
                <a:ea typeface="+mj-ea"/>
              </a:rPr>
              <a:t>라이브러리 로드</a:t>
            </a: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+mj-ea"/>
                <a:ea typeface="+mj-ea"/>
              </a:rPr>
              <a:t>Google map API </a:t>
            </a:r>
            <a:r>
              <a:rPr lang="ko-KR" altLang="en-US" sz="2400" dirty="0">
                <a:latin typeface="+mj-ea"/>
                <a:ea typeface="+mj-ea"/>
              </a:rPr>
              <a:t>키 등록</a:t>
            </a: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j-ea"/>
                <a:ea typeface="+mj-ea"/>
              </a:rPr>
              <a:t>구글맵 설정</a:t>
            </a:r>
            <a:r>
              <a:rPr lang="en-US" altLang="ko-KR" sz="2400" dirty="0">
                <a:latin typeface="+mj-ea"/>
                <a:ea typeface="+mj-ea"/>
              </a:rPr>
              <a:t>(</a:t>
            </a:r>
            <a:r>
              <a:rPr lang="ko-KR" altLang="en-US" sz="2400" dirty="0">
                <a:latin typeface="+mj-ea"/>
                <a:ea typeface="+mj-ea"/>
              </a:rPr>
              <a:t>좌표</a:t>
            </a:r>
            <a:r>
              <a:rPr lang="en-US" altLang="ko-KR" sz="2400" dirty="0">
                <a:latin typeface="+mj-ea"/>
                <a:ea typeface="+mj-ea"/>
              </a:rPr>
              <a:t>, </a:t>
            </a:r>
            <a:r>
              <a:rPr lang="ko-KR" altLang="en-US" sz="2400" dirty="0">
                <a:latin typeface="+mj-ea"/>
                <a:ea typeface="+mj-ea"/>
              </a:rPr>
              <a:t>타입</a:t>
            </a:r>
            <a:r>
              <a:rPr lang="en-US" altLang="ko-KR" sz="2400" dirty="0">
                <a:latin typeface="+mj-ea"/>
                <a:ea typeface="+mj-ea"/>
              </a:rPr>
              <a:t>, </a:t>
            </a:r>
            <a:r>
              <a:rPr lang="ko-KR" altLang="en-US" sz="2400" dirty="0">
                <a:latin typeface="+mj-ea"/>
                <a:ea typeface="+mj-ea"/>
              </a:rPr>
              <a:t>확대</a:t>
            </a:r>
            <a:r>
              <a:rPr lang="en-US" altLang="ko-KR" sz="2400" dirty="0">
                <a:latin typeface="+mj-ea"/>
                <a:ea typeface="+mj-ea"/>
              </a:rPr>
              <a:t>, </a:t>
            </a:r>
            <a:r>
              <a:rPr lang="ko-KR" altLang="en-US" sz="2400" dirty="0">
                <a:latin typeface="+mj-ea"/>
                <a:ea typeface="+mj-ea"/>
              </a:rPr>
              <a:t>색 지정 등</a:t>
            </a:r>
            <a:r>
              <a:rPr lang="en-US" altLang="ko-KR" sz="2400" dirty="0">
                <a:latin typeface="+mj-ea"/>
                <a:ea typeface="+mj-ea"/>
              </a:rPr>
              <a:t>)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j-ea"/>
                <a:ea typeface="+mj-ea"/>
              </a:rPr>
              <a:t>포인터 출력 및 옵션 설정</a:t>
            </a: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j-ea"/>
                <a:ea typeface="+mj-ea"/>
              </a:rPr>
              <a:t>텍스트 출력 및 옵션 설정</a:t>
            </a: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j-ea"/>
                <a:ea typeface="+mj-ea"/>
              </a:rPr>
              <a:t>축 표시 설정</a:t>
            </a: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j-ea"/>
                <a:ea typeface="+mj-ea"/>
              </a:rPr>
              <a:t>범례 및 범례 옵션 설정</a:t>
            </a: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j-ea"/>
                <a:ea typeface="+mj-ea"/>
              </a:rPr>
              <a:t>차트 제목 및 옵션 설정</a:t>
            </a:r>
            <a:endParaRPr lang="en-US" altLang="ko-KR" sz="2400" dirty="0">
              <a:latin typeface="+mj-ea"/>
              <a:ea typeface="+mj-ea"/>
            </a:endParaRPr>
          </a:p>
        </p:txBody>
      </p:sp>
      <p:sp>
        <p:nvSpPr>
          <p:cNvPr id="16" name="오른쪽 대괄호 15">
            <a:extLst>
              <a:ext uri="{FF2B5EF4-FFF2-40B4-BE49-F238E27FC236}">
                <a16:creationId xmlns:a16="http://schemas.microsoft.com/office/drawing/2014/main" id="{14ACFDA0-66A1-4AD3-AA9E-9664B85E2D7D}"/>
              </a:ext>
            </a:extLst>
          </p:cNvPr>
          <p:cNvSpPr/>
          <p:nvPr/>
        </p:nvSpPr>
        <p:spPr>
          <a:xfrm>
            <a:off x="9164326" y="3599234"/>
            <a:ext cx="388236" cy="1552948"/>
          </a:xfrm>
          <a:prstGeom prst="rightBracket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AB27FA5-7373-43A8-AE86-1722D4479C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481" y="3840686"/>
            <a:ext cx="1070043" cy="107004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15EFA50-6E83-4CE6-A147-383A2C6CB418}"/>
              </a:ext>
            </a:extLst>
          </p:cNvPr>
          <p:cNvGrpSpPr/>
          <p:nvPr/>
        </p:nvGrpSpPr>
        <p:grpSpPr>
          <a:xfrm>
            <a:off x="0" y="0"/>
            <a:ext cx="12435201" cy="16158270"/>
            <a:chOff x="0" y="0"/>
            <a:chExt cx="12435201" cy="1615827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E846E07-E8E0-4036-9840-2D9E8167FD71}"/>
                </a:ext>
              </a:extLst>
            </p:cNvPr>
            <p:cNvSpPr txBox="1"/>
            <p:nvPr/>
          </p:nvSpPr>
          <p:spPr>
            <a:xfrm>
              <a:off x="0" y="0"/>
              <a:ext cx="12192000" cy="161582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00B050"/>
                  </a:solidFill>
                </a:rPr>
                <a:t>### title : </a:t>
              </a:r>
              <a:r>
                <a:rPr lang="ko-KR" altLang="en-US" dirty="0">
                  <a:solidFill>
                    <a:srgbClr val="00B050"/>
                  </a:solidFill>
                </a:rPr>
                <a:t>역별 이용 승객 지도 시각화</a:t>
              </a:r>
              <a:r>
                <a:rPr lang="en-US" altLang="ko-KR" dirty="0">
                  <a:solidFill>
                    <a:srgbClr val="00B050"/>
                  </a:solidFill>
                </a:rPr>
                <a:t>.</a:t>
              </a:r>
            </a:p>
            <a:p>
              <a:r>
                <a:rPr lang="en-US" altLang="ko-KR" dirty="0">
                  <a:solidFill>
                    <a:srgbClr val="00B050"/>
                  </a:solidFill>
                </a:rPr>
                <a:t>### email : ynjoon@naver.com</a:t>
              </a:r>
            </a:p>
            <a:p>
              <a:r>
                <a:rPr lang="en-US" altLang="ko-KR" dirty="0">
                  <a:solidFill>
                    <a:srgbClr val="00B050"/>
                  </a:solidFill>
                </a:rPr>
                <a:t># --------------------------------------------------------------------------------------------</a:t>
              </a:r>
            </a:p>
            <a:p>
              <a:r>
                <a:rPr lang="en-US" altLang="ko-KR" dirty="0">
                  <a:solidFill>
                    <a:srgbClr val="00B050"/>
                  </a:solidFill>
                </a:rPr>
                <a:t>### </a:t>
              </a:r>
              <a:r>
                <a:rPr lang="ko-KR" altLang="en-US" dirty="0">
                  <a:solidFill>
                    <a:srgbClr val="00B050"/>
                  </a:solidFill>
                </a:rPr>
                <a:t>데이터 로드</a:t>
              </a:r>
              <a:r>
                <a:rPr lang="en-US" altLang="ko-KR" dirty="0">
                  <a:solidFill>
                    <a:srgbClr val="00B050"/>
                  </a:solidFill>
                </a:rPr>
                <a:t>.</a:t>
              </a:r>
            </a:p>
            <a:p>
              <a:r>
                <a:rPr lang="en-US" altLang="ko-KR" dirty="0"/>
                <a:t>setwd("C:\\Users\\yoonjun\\Desktop\\jun\\4_1\\R_programming_visualization\\</a:t>
              </a:r>
              <a:r>
                <a:rPr lang="ko-KR" altLang="en-US" dirty="0"/>
                <a:t>과제</a:t>
              </a:r>
              <a:r>
                <a:rPr lang="en-US" altLang="ko-KR" dirty="0"/>
                <a:t>\\</a:t>
              </a:r>
              <a:r>
                <a:rPr lang="ko-KR" altLang="en-US" dirty="0"/>
                <a:t>기말과제</a:t>
              </a:r>
              <a:r>
                <a:rPr lang="en-US" altLang="ko-KR" dirty="0"/>
                <a:t>\\04")</a:t>
              </a:r>
            </a:p>
            <a:p>
              <a:r>
                <a:rPr lang="en-US" altLang="ko-KR" dirty="0"/>
                <a:t>data &lt;- read.csv('data04.csv', stringsAsFactors = F)</a:t>
              </a:r>
            </a:p>
            <a:p>
              <a:r>
                <a:rPr lang="en-US" altLang="ko-KR" dirty="0"/>
                <a:t>head(data)</a:t>
              </a:r>
            </a:p>
            <a:p>
              <a:r>
                <a:rPr lang="en-US" altLang="ko-KR" dirty="0"/>
                <a:t>str(data)</a:t>
              </a:r>
            </a:p>
            <a:p>
              <a:endParaRPr lang="en-US" altLang="ko-KR" dirty="0"/>
            </a:p>
            <a:p>
              <a:endParaRPr lang="en-US" altLang="ko-KR" dirty="0"/>
            </a:p>
            <a:p>
              <a:endParaRPr lang="en-US" altLang="ko-KR" dirty="0"/>
            </a:p>
            <a:p>
              <a:r>
                <a:rPr lang="en-US" altLang="ko-KR" dirty="0">
                  <a:solidFill>
                    <a:srgbClr val="00B050"/>
                  </a:solidFill>
                </a:rPr>
                <a:t>### </a:t>
              </a:r>
              <a:r>
                <a:rPr lang="ko-KR" altLang="en-US" dirty="0">
                  <a:solidFill>
                    <a:srgbClr val="00B050"/>
                  </a:solidFill>
                </a:rPr>
                <a:t>상위 </a:t>
              </a:r>
              <a:r>
                <a:rPr lang="en-US" altLang="ko-KR" dirty="0">
                  <a:solidFill>
                    <a:srgbClr val="00B050"/>
                  </a:solidFill>
                </a:rPr>
                <a:t>10</a:t>
              </a:r>
              <a:r>
                <a:rPr lang="ko-KR" altLang="en-US" dirty="0">
                  <a:solidFill>
                    <a:srgbClr val="00B050"/>
                  </a:solidFill>
                </a:rPr>
                <a:t>개 역만 시각화하기 위한 전처리</a:t>
              </a:r>
              <a:r>
                <a:rPr lang="en-US" altLang="ko-KR" dirty="0">
                  <a:solidFill>
                    <a:srgbClr val="00B050"/>
                  </a:solidFill>
                </a:rPr>
                <a:t>.</a:t>
              </a:r>
            </a:p>
            <a:p>
              <a:r>
                <a:rPr lang="en-US" altLang="ko-KR" dirty="0"/>
                <a:t>library(dplyr)</a:t>
              </a:r>
            </a:p>
            <a:p>
              <a:r>
                <a:rPr lang="en-US" altLang="ko-KR" dirty="0"/>
                <a:t>data &lt;- data %&gt;%</a:t>
              </a:r>
            </a:p>
            <a:p>
              <a:r>
                <a:rPr lang="en-US" altLang="ko-KR" dirty="0"/>
                <a:t>  arrange(desc(</a:t>
              </a:r>
              <a:r>
                <a:rPr lang="ko-KR" altLang="en-US" dirty="0"/>
                <a:t>이용승객수</a:t>
              </a:r>
              <a:r>
                <a:rPr lang="en-US" altLang="ko-KR" dirty="0"/>
                <a:t>)) %&gt;%</a:t>
              </a:r>
            </a:p>
            <a:p>
              <a:r>
                <a:rPr lang="en-US" altLang="ko-KR" dirty="0"/>
                <a:t>  head(10)</a:t>
              </a:r>
            </a:p>
            <a:p>
              <a:endParaRPr lang="en-US" altLang="ko-KR" dirty="0"/>
            </a:p>
            <a:p>
              <a:endParaRPr lang="en-US" altLang="ko-KR" dirty="0"/>
            </a:p>
            <a:p>
              <a:endParaRPr lang="en-US" altLang="ko-KR" dirty="0"/>
            </a:p>
            <a:p>
              <a:r>
                <a:rPr lang="en-US" altLang="ko-KR" dirty="0">
                  <a:solidFill>
                    <a:srgbClr val="00B050"/>
                  </a:solidFill>
                </a:rPr>
                <a:t># </a:t>
              </a:r>
              <a:r>
                <a:rPr lang="ko-KR" altLang="en-US" dirty="0">
                  <a:solidFill>
                    <a:srgbClr val="00B050"/>
                  </a:solidFill>
                </a:rPr>
                <a:t>구글맵 라이브러리 로드 및 키 등록</a:t>
              </a:r>
              <a:r>
                <a:rPr lang="en-US" altLang="ko-KR" dirty="0">
                  <a:solidFill>
                    <a:srgbClr val="00B050"/>
                  </a:solidFill>
                </a:rPr>
                <a:t>.</a:t>
              </a:r>
            </a:p>
            <a:p>
              <a:r>
                <a:rPr lang="en-US" altLang="ko-KR" dirty="0"/>
                <a:t>library(ggmap)</a:t>
              </a:r>
            </a:p>
            <a:p>
              <a:r>
                <a:rPr lang="en-US" altLang="ko-KR" dirty="0"/>
                <a:t>library(ggplot2)</a:t>
              </a:r>
            </a:p>
            <a:p>
              <a:r>
                <a:rPr lang="en-US" altLang="ko-KR" dirty="0"/>
                <a:t>register_google(key = 'AIzaSyATmkSzLIV1P7813YD5a_WOmi_nx7sr9O8')</a:t>
              </a:r>
            </a:p>
            <a:p>
              <a:r>
                <a:rPr lang="en-US" altLang="ko-KR" dirty="0"/>
                <a:t>data$size_ &lt;- data$</a:t>
              </a:r>
              <a:r>
                <a:rPr lang="ko-KR" altLang="en-US" dirty="0"/>
                <a:t>이용승객수</a:t>
              </a:r>
              <a:r>
                <a:rPr lang="en-US" altLang="ko-KR" dirty="0"/>
                <a:t>/median(data$</a:t>
              </a:r>
              <a:r>
                <a:rPr lang="ko-KR" altLang="en-US" dirty="0"/>
                <a:t>이용승객수</a:t>
              </a:r>
              <a:r>
                <a:rPr lang="en-US" altLang="ko-KR" dirty="0"/>
                <a:t>) </a:t>
              </a:r>
              <a:r>
                <a:rPr lang="en-US" altLang="ko-KR" dirty="0">
                  <a:solidFill>
                    <a:srgbClr val="00B050"/>
                  </a:solidFill>
                </a:rPr>
                <a:t># </a:t>
              </a:r>
              <a:r>
                <a:rPr lang="ko-KR" altLang="en-US" dirty="0">
                  <a:solidFill>
                    <a:srgbClr val="00B050"/>
                  </a:solidFill>
                </a:rPr>
                <a:t>이용승객수 값을 그대로 적용할 수 없으므로</a:t>
              </a:r>
              <a:r>
                <a:rPr lang="en-US" altLang="ko-KR" dirty="0">
                  <a:solidFill>
                    <a:srgbClr val="00B050"/>
                  </a:solidFill>
                </a:rPr>
                <a:t>, </a:t>
              </a:r>
              <a:r>
                <a:rPr lang="ko-KR" altLang="en-US" dirty="0">
                  <a:solidFill>
                    <a:srgbClr val="00B050"/>
                  </a:solidFill>
                </a:rPr>
                <a:t>다음과 같이 전처리</a:t>
              </a:r>
              <a:r>
                <a:rPr lang="en-US" altLang="ko-KR" dirty="0">
                  <a:solidFill>
                    <a:srgbClr val="00B050"/>
                  </a:solidFill>
                </a:rPr>
                <a:t>.</a:t>
              </a:r>
            </a:p>
            <a:p>
              <a:endParaRPr lang="en-US" altLang="ko-KR" dirty="0"/>
            </a:p>
            <a:p>
              <a:endParaRPr lang="en-US" altLang="ko-KR" dirty="0"/>
            </a:p>
            <a:p>
              <a:endParaRPr lang="en-US" altLang="ko-KR" dirty="0"/>
            </a:p>
            <a:p>
              <a:r>
                <a:rPr lang="en-US" altLang="ko-KR" dirty="0">
                  <a:solidFill>
                    <a:srgbClr val="00B050"/>
                  </a:solidFill>
                </a:rPr>
                <a:t># </a:t>
              </a:r>
              <a:r>
                <a:rPr lang="ko-KR" altLang="en-US" dirty="0">
                  <a:solidFill>
                    <a:srgbClr val="00B050"/>
                  </a:solidFill>
                </a:rPr>
                <a:t>구글맵 설정</a:t>
              </a:r>
              <a:r>
                <a:rPr lang="en-US" altLang="ko-KR" dirty="0">
                  <a:solidFill>
                    <a:srgbClr val="00B050"/>
                  </a:solidFill>
                </a:rPr>
                <a:t>.</a:t>
              </a:r>
            </a:p>
            <a:p>
              <a:r>
                <a:rPr lang="en-US" altLang="ko-KR" dirty="0"/>
                <a:t>cen &lt;- c((max(data$</a:t>
              </a:r>
              <a:r>
                <a:rPr lang="ko-KR" altLang="en-US" dirty="0"/>
                <a:t>경도</a:t>
              </a:r>
              <a:r>
                <a:rPr lang="en-US" altLang="ko-KR" dirty="0"/>
                <a:t>)+min(data$</a:t>
              </a:r>
              <a:r>
                <a:rPr lang="ko-KR" altLang="en-US" dirty="0"/>
                <a:t>경도</a:t>
              </a:r>
              <a:r>
                <a:rPr lang="en-US" altLang="ko-KR" dirty="0"/>
                <a:t>))/2, (max(data$</a:t>
              </a:r>
              <a:r>
                <a:rPr lang="ko-KR" altLang="en-US" dirty="0"/>
                <a:t>위도</a:t>
              </a:r>
              <a:r>
                <a:rPr lang="en-US" altLang="ko-KR" dirty="0"/>
                <a:t>)+min(data$</a:t>
              </a:r>
              <a:r>
                <a:rPr lang="ko-KR" altLang="en-US" dirty="0"/>
                <a:t>위도</a:t>
              </a:r>
              <a:r>
                <a:rPr lang="en-US" altLang="ko-KR" dirty="0"/>
                <a:t>))/2) </a:t>
              </a:r>
              <a:r>
                <a:rPr lang="en-US" altLang="ko-KR" dirty="0">
                  <a:solidFill>
                    <a:srgbClr val="00B050"/>
                  </a:solidFill>
                </a:rPr>
                <a:t># </a:t>
              </a:r>
              <a:r>
                <a:rPr lang="ko-KR" altLang="en-US" dirty="0">
                  <a:solidFill>
                    <a:srgbClr val="00B050"/>
                  </a:solidFill>
                </a:rPr>
                <a:t>지도 중심 좌표 지정</a:t>
              </a:r>
              <a:r>
                <a:rPr lang="en-US" altLang="ko-KR" dirty="0"/>
                <a:t>.</a:t>
              </a:r>
            </a:p>
            <a:p>
              <a:r>
                <a:rPr lang="en-US" altLang="ko-KR" dirty="0"/>
                <a:t>map &lt;- get_googlemap(center = cen,</a:t>
              </a:r>
            </a:p>
            <a:p>
              <a:r>
                <a:rPr lang="en-US" altLang="ko-KR" dirty="0"/>
                <a:t>                     maptype = 'roadmap',</a:t>
              </a:r>
            </a:p>
            <a:p>
              <a:r>
                <a:rPr lang="en-US" altLang="ko-KR" dirty="0"/>
                <a:t>                     zoom = 12,</a:t>
              </a:r>
            </a:p>
            <a:p>
              <a:r>
                <a:rPr lang="en-US" altLang="ko-KR" dirty="0"/>
                <a:t>                     color='bw') # </a:t>
              </a:r>
            </a:p>
            <a:p>
              <a:endParaRPr lang="en-US" altLang="ko-KR" dirty="0"/>
            </a:p>
            <a:p>
              <a:endParaRPr lang="en-US" altLang="ko-KR" dirty="0"/>
            </a:p>
            <a:p>
              <a:r>
                <a:rPr lang="en-US" altLang="ko-KR" dirty="0"/>
                <a:t>library(extrafont) </a:t>
              </a:r>
              <a:r>
                <a:rPr lang="en-US" altLang="ko-KR" dirty="0">
                  <a:solidFill>
                    <a:srgbClr val="00B050"/>
                  </a:solidFill>
                </a:rPr>
                <a:t># </a:t>
              </a:r>
              <a:r>
                <a:rPr lang="ko-KR" altLang="en-US" dirty="0">
                  <a:solidFill>
                    <a:srgbClr val="00B050"/>
                  </a:solidFill>
                </a:rPr>
                <a:t>나눔고딕 폰트 사용</a:t>
              </a:r>
              <a:r>
                <a:rPr lang="en-US" altLang="ko-KR" dirty="0">
                  <a:solidFill>
                    <a:srgbClr val="00B050"/>
                  </a:solidFill>
                </a:rPr>
                <a:t>.</a:t>
              </a:r>
            </a:p>
            <a:p>
              <a:r>
                <a:rPr lang="en-US" altLang="ko-KR" dirty="0"/>
                <a:t>fonts()</a:t>
              </a:r>
            </a:p>
            <a:p>
              <a:r>
                <a:rPr lang="en-US" altLang="ko-KR" dirty="0"/>
                <a:t>fonttable()</a:t>
              </a:r>
            </a:p>
            <a:p>
              <a:endParaRPr lang="en-US" altLang="ko-KR" dirty="0"/>
            </a:p>
            <a:p>
              <a:endParaRPr lang="en-US" altLang="ko-KR" dirty="0"/>
            </a:p>
            <a:p>
              <a:r>
                <a:rPr lang="en-US" altLang="ko-KR" dirty="0"/>
                <a:t>gmap &lt;- ggmap(map)</a:t>
              </a:r>
            </a:p>
            <a:p>
              <a:r>
                <a:rPr lang="en-US" altLang="ko-KR" dirty="0"/>
                <a:t>gmap &lt;- gmap + </a:t>
              </a:r>
              <a:r>
                <a:rPr lang="en-US" altLang="ko-KR" dirty="0">
                  <a:solidFill>
                    <a:srgbClr val="00B050"/>
                  </a:solidFill>
                </a:rPr>
                <a:t># </a:t>
              </a:r>
              <a:r>
                <a:rPr lang="ko-KR" altLang="en-US" dirty="0">
                  <a:solidFill>
                    <a:srgbClr val="00B050"/>
                  </a:solidFill>
                </a:rPr>
                <a:t>포인터 출력</a:t>
              </a:r>
              <a:r>
                <a:rPr lang="en-US" altLang="ko-KR" dirty="0">
                  <a:solidFill>
                    <a:srgbClr val="00B050"/>
                  </a:solidFill>
                </a:rPr>
                <a:t>.</a:t>
              </a:r>
            </a:p>
            <a:p>
              <a:r>
                <a:rPr lang="en-US" altLang="ko-KR" dirty="0"/>
                <a:t>  geom_point(data = data, aes(x = </a:t>
              </a:r>
              <a:r>
                <a:rPr lang="ko-KR" altLang="en-US" dirty="0"/>
                <a:t>경도</a:t>
              </a:r>
              <a:r>
                <a:rPr lang="en-US" altLang="ko-KR" dirty="0"/>
                <a:t>, y = </a:t>
              </a:r>
              <a:r>
                <a:rPr lang="ko-KR" altLang="en-US" dirty="0"/>
                <a:t>위도</a:t>
              </a:r>
              <a:r>
                <a:rPr lang="en-US" altLang="ko-KR" dirty="0"/>
                <a:t>, size=size_), alpha = 0.5, color = '#FF0033') +</a:t>
              </a:r>
            </a:p>
            <a:p>
              <a:r>
                <a:rPr lang="en-US" altLang="ko-KR" dirty="0"/>
                <a:t>  scale_size_continuous(range=c(1,14))</a:t>
              </a:r>
            </a:p>
            <a:p>
              <a:endParaRPr lang="en-US" altLang="ko-KR" dirty="0"/>
            </a:p>
            <a:p>
              <a:endParaRPr lang="en-US" altLang="ko-KR" dirty="0"/>
            </a:p>
            <a:p>
              <a:r>
                <a:rPr lang="en-US" altLang="ko-KR" dirty="0"/>
                <a:t>gmap + geom_text(data=data, </a:t>
              </a:r>
              <a:r>
                <a:rPr lang="en-US" altLang="ko-KR" dirty="0">
                  <a:solidFill>
                    <a:srgbClr val="00B050"/>
                  </a:solidFill>
                </a:rPr>
                <a:t># </a:t>
              </a:r>
              <a:r>
                <a:rPr lang="ko-KR" altLang="en-US" dirty="0">
                  <a:solidFill>
                    <a:srgbClr val="00B050"/>
                  </a:solidFill>
                </a:rPr>
                <a:t>텍스트 출력</a:t>
              </a:r>
              <a:r>
                <a:rPr lang="en-US" altLang="ko-KR" dirty="0">
                  <a:solidFill>
                    <a:srgbClr val="00B050"/>
                  </a:solidFill>
                </a:rPr>
                <a:t>.             </a:t>
              </a:r>
            </a:p>
            <a:p>
              <a:r>
                <a:rPr lang="en-US" altLang="ko-KR" dirty="0"/>
                <a:t>                   aes(x=</a:t>
              </a:r>
              <a:r>
                <a:rPr lang="ko-KR" altLang="en-US" dirty="0"/>
                <a:t>경도</a:t>
              </a:r>
              <a:r>
                <a:rPr lang="en-US" altLang="ko-KR" dirty="0"/>
                <a:t>,y=</a:t>
              </a:r>
              <a:r>
                <a:rPr lang="ko-KR" altLang="en-US" dirty="0"/>
                <a:t>위도</a:t>
              </a:r>
              <a:r>
                <a:rPr lang="en-US" altLang="ko-KR" dirty="0"/>
                <a:t>+0.005), </a:t>
              </a:r>
              <a:r>
                <a:rPr lang="en-US" altLang="ko-KR" dirty="0">
                  <a:solidFill>
                    <a:srgbClr val="00B050"/>
                  </a:solidFill>
                </a:rPr>
                <a:t>#</a:t>
              </a:r>
              <a:r>
                <a:rPr lang="ko-KR" altLang="en-US" dirty="0">
                  <a:solidFill>
                    <a:srgbClr val="00B050"/>
                  </a:solidFill>
                </a:rPr>
                <a:t>글씨 위치               </a:t>
              </a:r>
            </a:p>
            <a:p>
              <a:r>
                <a:rPr lang="ko-KR" altLang="en-US" dirty="0"/>
                <a:t>                   </a:t>
              </a:r>
              <a:r>
                <a:rPr lang="en-US" altLang="ko-KR" dirty="0"/>
                <a:t>size=3.5, </a:t>
              </a:r>
              <a:r>
                <a:rPr lang="en-US" altLang="ko-KR" dirty="0">
                  <a:solidFill>
                    <a:srgbClr val="00B050"/>
                  </a:solidFill>
                </a:rPr>
                <a:t>#</a:t>
              </a:r>
              <a:r>
                <a:rPr lang="ko-KR" altLang="en-US" dirty="0">
                  <a:solidFill>
                    <a:srgbClr val="00B050"/>
                  </a:solidFill>
                </a:rPr>
                <a:t>글씨 크기</a:t>
              </a:r>
            </a:p>
            <a:p>
              <a:r>
                <a:rPr lang="ko-KR" altLang="en-US" dirty="0"/>
                <a:t>                   </a:t>
              </a:r>
              <a:r>
                <a:rPr lang="en-US" altLang="ko-KR" dirty="0"/>
                <a:t>family='NanumGothic',</a:t>
              </a:r>
            </a:p>
            <a:p>
              <a:r>
                <a:rPr lang="en-US" altLang="ko-KR" dirty="0"/>
                <a:t>                   color='#8B00FF',</a:t>
              </a:r>
            </a:p>
            <a:p>
              <a:r>
                <a:rPr lang="en-US" altLang="ko-KR" dirty="0"/>
                <a:t>                   fontface=2,</a:t>
              </a:r>
            </a:p>
            <a:p>
              <a:r>
                <a:rPr lang="en-US" altLang="ko-KR" dirty="0"/>
                <a:t>                   label=data$</a:t>
              </a:r>
              <a:r>
                <a:rPr lang="ko-KR" altLang="en-US" dirty="0"/>
                <a:t>역명</a:t>
              </a:r>
              <a:r>
                <a:rPr lang="en-US" altLang="ko-KR" dirty="0"/>
                <a:t>) +</a:t>
              </a:r>
            </a:p>
            <a:p>
              <a:r>
                <a:rPr lang="en-US" altLang="ko-KR" dirty="0"/>
                <a:t>  ggtitle('</a:t>
              </a:r>
              <a:r>
                <a:rPr lang="ko-KR" altLang="en-US" dirty="0"/>
                <a:t>이용객 최다 </a:t>
              </a:r>
              <a:r>
                <a:rPr lang="en-US" altLang="ko-KR" dirty="0"/>
                <a:t>10</a:t>
              </a:r>
              <a:r>
                <a:rPr lang="ko-KR" altLang="en-US" dirty="0"/>
                <a:t>개 지하철역 지도 시각화</a:t>
              </a:r>
              <a:r>
                <a:rPr lang="en-US" altLang="ko-KR" dirty="0"/>
                <a:t>') +</a:t>
              </a:r>
            </a:p>
            <a:p>
              <a:r>
                <a:rPr lang="en-US" altLang="ko-KR" dirty="0"/>
                <a:t>  theme(plot.title = element_text(family = "NanumGothic", face = "bold", hjust = 0.5, size = 13), </a:t>
              </a:r>
            </a:p>
            <a:p>
              <a:r>
                <a:rPr lang="en-US" altLang="ko-KR" dirty="0"/>
                <a:t>        legend.title=element_blank(), legend.position = 'none') + </a:t>
              </a:r>
              <a:r>
                <a:rPr lang="en-US" altLang="ko-KR" dirty="0">
                  <a:solidFill>
                    <a:srgbClr val="00B050"/>
                  </a:solidFill>
                </a:rPr>
                <a:t># plot </a:t>
              </a:r>
              <a:r>
                <a:rPr lang="ko-KR" altLang="en-US" dirty="0">
                  <a:solidFill>
                    <a:srgbClr val="00B050"/>
                  </a:solidFill>
                </a:rPr>
                <a:t>제목</a:t>
              </a:r>
              <a:r>
                <a:rPr lang="en-US" altLang="ko-KR" dirty="0">
                  <a:solidFill>
                    <a:srgbClr val="00B050"/>
                  </a:solidFill>
                </a:rPr>
                <a:t>, </a:t>
              </a:r>
              <a:r>
                <a:rPr lang="ko-KR" altLang="en-US" dirty="0">
                  <a:solidFill>
                    <a:srgbClr val="00B050"/>
                  </a:solidFill>
                </a:rPr>
                <a:t>범례 편집</a:t>
              </a:r>
              <a:r>
                <a:rPr lang="en-US" altLang="ko-KR" dirty="0">
                  <a:solidFill>
                    <a:srgbClr val="00B050"/>
                  </a:solidFill>
                </a:rPr>
                <a:t>.</a:t>
              </a:r>
            </a:p>
            <a:p>
              <a:r>
                <a:rPr lang="en-US" altLang="ko-KR" dirty="0"/>
                <a:t>  labs(x="", y="") </a:t>
              </a:r>
              <a:r>
                <a:rPr lang="en-US" altLang="ko-KR" dirty="0">
                  <a:solidFill>
                    <a:srgbClr val="00B050"/>
                  </a:solidFill>
                </a:rPr>
                <a:t># </a:t>
              </a:r>
              <a:r>
                <a:rPr lang="ko-KR" altLang="en-US" dirty="0">
                  <a:solidFill>
                    <a:srgbClr val="00B050"/>
                  </a:solidFill>
                </a:rPr>
                <a:t>축 이름 제거</a:t>
              </a:r>
              <a:r>
                <a:rPr lang="en-US" altLang="ko-KR" dirty="0">
                  <a:solidFill>
                    <a:srgbClr val="00B050"/>
                  </a:solidFill>
                </a:rPr>
                <a:t>.</a:t>
              </a:r>
            </a:p>
            <a:p>
              <a:r>
                <a:rPr lang="en-US" altLang="ko-KR" dirty="0"/>
                <a:t> </a:t>
              </a:r>
            </a:p>
          </p:txBody>
        </p:sp>
        <p:sp>
          <p:nvSpPr>
            <p:cNvPr id="24" name="오른쪽 대괄호 23">
              <a:extLst>
                <a:ext uri="{FF2B5EF4-FFF2-40B4-BE49-F238E27FC236}">
                  <a16:creationId xmlns:a16="http://schemas.microsoft.com/office/drawing/2014/main" id="{E91E55D4-072F-4946-9A8C-E5727DA94DA9}"/>
                </a:ext>
              </a:extLst>
            </p:cNvPr>
            <p:cNvSpPr/>
            <p:nvPr/>
          </p:nvSpPr>
          <p:spPr>
            <a:xfrm>
              <a:off x="9805481" y="1267879"/>
              <a:ext cx="388236" cy="7837209"/>
            </a:xfrm>
            <a:prstGeom prst="rightBracket">
              <a:avLst/>
            </a:prstGeom>
            <a:noFill/>
            <a:ln w="63500">
              <a:gradFill flip="none" rotWithShape="1">
                <a:gsLst>
                  <a:gs pos="50000">
                    <a:schemeClr val="bg1">
                      <a:alpha val="30000"/>
                    </a:schemeClr>
                  </a:gs>
                  <a:gs pos="0">
                    <a:srgbClr val="FF0000">
                      <a:lumMod val="99000"/>
                      <a:lumOff val="1000"/>
                      <a:alpha val="30000"/>
                    </a:srgbClr>
                  </a:gs>
                  <a:gs pos="100000">
                    <a:srgbClr val="FF0000">
                      <a:alpha val="3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9059AA-1167-4F61-BBAF-8FD2DBCB57B2}"/>
                </a:ext>
              </a:extLst>
            </p:cNvPr>
            <p:cNvSpPr txBox="1"/>
            <p:nvPr/>
          </p:nvSpPr>
          <p:spPr>
            <a:xfrm>
              <a:off x="7952233" y="4924873"/>
              <a:ext cx="4482968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FF000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데이터 로드 및 전처리</a:t>
              </a:r>
            </a:p>
          </p:txBody>
        </p:sp>
        <p:sp>
          <p:nvSpPr>
            <p:cNvPr id="26" name="오른쪽 대괄호 25">
              <a:extLst>
                <a:ext uri="{FF2B5EF4-FFF2-40B4-BE49-F238E27FC236}">
                  <a16:creationId xmlns:a16="http://schemas.microsoft.com/office/drawing/2014/main" id="{43C6B2CB-1E4B-4E16-9AB1-260F1EFA97A0}"/>
                </a:ext>
              </a:extLst>
            </p:cNvPr>
            <p:cNvSpPr/>
            <p:nvPr/>
          </p:nvSpPr>
          <p:spPr>
            <a:xfrm>
              <a:off x="9805481" y="9552562"/>
              <a:ext cx="388236" cy="6303524"/>
            </a:xfrm>
            <a:prstGeom prst="rightBracket">
              <a:avLst/>
            </a:prstGeom>
            <a:noFill/>
            <a:ln w="63500">
              <a:gradFill flip="none" rotWithShape="1">
                <a:gsLst>
                  <a:gs pos="50000">
                    <a:schemeClr val="bg1">
                      <a:alpha val="30000"/>
                    </a:schemeClr>
                  </a:gs>
                  <a:gs pos="0">
                    <a:schemeClr val="accent1">
                      <a:alpha val="3000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A8AB37B-5BD7-463B-B97F-9137CCAF8572}"/>
                </a:ext>
              </a:extLst>
            </p:cNvPr>
            <p:cNvSpPr txBox="1"/>
            <p:nvPr/>
          </p:nvSpPr>
          <p:spPr>
            <a:xfrm>
              <a:off x="7952233" y="12442714"/>
              <a:ext cx="4482968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accen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데이터 시각화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831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0BFAC60-ADA3-4F69-83D3-3D184374DF6E}"/>
              </a:ext>
            </a:extLst>
          </p:cNvPr>
          <p:cNvSpPr txBox="1"/>
          <p:nvPr/>
        </p:nvSpPr>
        <p:spPr>
          <a:xfrm>
            <a:off x="1172040" y="1993160"/>
            <a:ext cx="9847915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2.4.2 </a:t>
            </a:r>
            <a:r>
              <a:rPr lang="ko-KR" altLang="en-US" sz="2400" b="1" dirty="0">
                <a:latin typeface="+mj-ea"/>
                <a:ea typeface="+mj-ea"/>
              </a:rPr>
              <a:t>산출물 및 해석</a:t>
            </a:r>
            <a:endParaRPr lang="en-US" altLang="ko-KR" sz="2400" b="1" dirty="0">
              <a:latin typeface="+mj-ea"/>
              <a:ea typeface="+mj-ea"/>
            </a:endParaRPr>
          </a:p>
          <a:p>
            <a:endParaRPr lang="en-US" altLang="ko-KR" sz="2400" b="1" dirty="0">
              <a:latin typeface="+mj-ea"/>
              <a:ea typeface="+mj-ea"/>
            </a:endParaRPr>
          </a:p>
          <a:p>
            <a:pPr lvl="1"/>
            <a:r>
              <a:rPr lang="en-US" altLang="ko-KR" sz="2400" b="1" dirty="0">
                <a:latin typeface="+mj-ea"/>
                <a:ea typeface="+mj-ea"/>
              </a:rPr>
              <a:t>[</a:t>
            </a:r>
            <a:r>
              <a:rPr lang="ko-KR" altLang="en-US" sz="2400" b="1" dirty="0">
                <a:latin typeface="+mj-ea"/>
                <a:ea typeface="+mj-ea"/>
              </a:rPr>
              <a:t>산출물</a:t>
            </a:r>
            <a:r>
              <a:rPr lang="en-US" altLang="ko-KR" sz="2400" b="1" dirty="0">
                <a:latin typeface="+mj-ea"/>
                <a:ea typeface="+mj-ea"/>
              </a:rPr>
              <a:t>]</a:t>
            </a:r>
          </a:p>
          <a:p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B6D950-43F6-4492-8EF1-6A08AE885E41}"/>
              </a:ext>
            </a:extLst>
          </p:cNvPr>
          <p:cNvSpPr txBox="1"/>
          <p:nvPr/>
        </p:nvSpPr>
        <p:spPr>
          <a:xfrm>
            <a:off x="1172039" y="9310828"/>
            <a:ext cx="10403874" cy="48936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/>
            <a:r>
              <a:rPr lang="en-US" altLang="ko-KR" sz="2400" b="1" dirty="0">
                <a:latin typeface="+mj-ea"/>
                <a:ea typeface="+mj-ea"/>
              </a:rPr>
              <a:t>[</a:t>
            </a:r>
            <a:r>
              <a:rPr lang="ko-KR" altLang="en-US" sz="2400" b="1" dirty="0">
                <a:latin typeface="+mj-ea"/>
                <a:ea typeface="+mj-ea"/>
              </a:rPr>
              <a:t>해석</a:t>
            </a:r>
            <a:r>
              <a:rPr lang="en-US" altLang="ko-KR" sz="2400" b="1" dirty="0">
                <a:latin typeface="+mj-ea"/>
                <a:ea typeface="+mj-ea"/>
              </a:rPr>
              <a:t>]</a:t>
            </a:r>
          </a:p>
          <a:p>
            <a:pPr lvl="1"/>
            <a:endParaRPr lang="en-US" altLang="ko-KR" sz="2400" b="1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j-ea"/>
                <a:ea typeface="+mj-ea"/>
              </a:rPr>
              <a:t>포인터</a:t>
            </a:r>
            <a:r>
              <a:rPr lang="en-US" altLang="ko-KR" sz="2400" dirty="0">
                <a:latin typeface="+mj-ea"/>
                <a:ea typeface="+mj-ea"/>
              </a:rPr>
              <a:t>,</a:t>
            </a:r>
            <a:r>
              <a:rPr lang="ko-KR" altLang="en-US" sz="2400" dirty="0">
                <a:latin typeface="+mj-ea"/>
                <a:ea typeface="+mj-ea"/>
              </a:rPr>
              <a:t> 텍스트 </a:t>
            </a:r>
            <a:r>
              <a:rPr lang="en-US" altLang="ko-KR" sz="2400" dirty="0">
                <a:latin typeface="+mj-ea"/>
                <a:ea typeface="+mj-ea"/>
              </a:rPr>
              <a:t>: </a:t>
            </a:r>
            <a:r>
              <a:rPr lang="ko-KR" altLang="en-US" sz="2400" dirty="0">
                <a:latin typeface="+mj-ea"/>
                <a:ea typeface="+mj-ea"/>
              </a:rPr>
              <a:t>이용객 순 </a:t>
            </a:r>
            <a:r>
              <a:rPr lang="en-US" altLang="ko-KR" sz="2400" dirty="0">
                <a:latin typeface="+mj-ea"/>
                <a:ea typeface="+mj-ea"/>
              </a:rPr>
              <a:t>10</a:t>
            </a:r>
            <a:r>
              <a:rPr lang="ko-KR" altLang="en-US" sz="2400" dirty="0">
                <a:latin typeface="+mj-ea"/>
                <a:ea typeface="+mj-ea"/>
              </a:rPr>
              <a:t>개 지하철역 위치</a:t>
            </a: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j-ea"/>
                <a:ea typeface="+mj-ea"/>
              </a:rPr>
              <a:t>포인터 크기 </a:t>
            </a:r>
            <a:r>
              <a:rPr lang="en-US" altLang="ko-KR" sz="2400" dirty="0">
                <a:latin typeface="+mj-ea"/>
                <a:ea typeface="+mj-ea"/>
              </a:rPr>
              <a:t>: 10</a:t>
            </a:r>
            <a:r>
              <a:rPr lang="ko-KR" altLang="en-US" sz="2400" dirty="0">
                <a:latin typeface="+mj-ea"/>
                <a:ea typeface="+mj-ea"/>
              </a:rPr>
              <a:t>개 지하철역 이용 승객 수 비례 해당 역 이용 승객 수</a:t>
            </a: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j-ea"/>
                <a:ea typeface="+mj-ea"/>
              </a:rPr>
              <a:t>강남 </a:t>
            </a:r>
            <a:r>
              <a:rPr lang="en-US" altLang="ko-KR" sz="2400" dirty="0">
                <a:latin typeface="+mj-ea"/>
                <a:ea typeface="+mj-ea"/>
              </a:rPr>
              <a:t>2</a:t>
            </a:r>
            <a:r>
              <a:rPr lang="ko-KR" altLang="en-US" sz="2400" dirty="0">
                <a:latin typeface="+mj-ea"/>
                <a:ea typeface="+mj-ea"/>
              </a:rPr>
              <a:t>호선 이용 승객 수 최다 확인</a:t>
            </a: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ko-KR" sz="2400" dirty="0">
                <a:solidFill>
                  <a:srgbClr val="FF0000"/>
                </a:solidFill>
                <a:latin typeface="+mj-ea"/>
                <a:ea typeface="+mj-ea"/>
              </a:rPr>
              <a:t>2</a:t>
            </a:r>
            <a:r>
              <a:rPr lang="ko-KR" altLang="en-US" sz="2400" dirty="0">
                <a:solidFill>
                  <a:srgbClr val="FF0000"/>
                </a:solidFill>
                <a:latin typeface="+mj-ea"/>
                <a:ea typeface="+mj-ea"/>
              </a:rPr>
              <a:t>호선 이용 승객 수가 가장 많을 것으로 추측</a:t>
            </a:r>
            <a:endParaRPr lang="en-US" altLang="ko-KR" sz="2400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400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1257300" lvl="2" indent="-34290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rgbClr val="FF0000"/>
                </a:solidFill>
                <a:latin typeface="+mj-ea"/>
                <a:ea typeface="+mj-ea"/>
              </a:rPr>
              <a:t>강북 보다 강남 지역의 유동인구가 더 많을 것으로 추측</a:t>
            </a:r>
            <a:endParaRPr lang="en-US" altLang="ko-KR" sz="2400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400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1257300" lvl="2" indent="-34290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rgbClr val="FF0000"/>
                </a:solidFill>
                <a:latin typeface="+mj-ea"/>
                <a:ea typeface="+mj-ea"/>
              </a:rPr>
              <a:t>강북 지역 내 홍대입구 </a:t>
            </a:r>
            <a:r>
              <a:rPr lang="en-US" altLang="ko-KR" sz="2400" dirty="0">
                <a:solidFill>
                  <a:srgbClr val="FF0000"/>
                </a:solidFill>
                <a:latin typeface="+mj-ea"/>
                <a:ea typeface="+mj-ea"/>
              </a:rPr>
              <a:t>2</a:t>
            </a:r>
            <a:r>
              <a:rPr lang="ko-KR" altLang="en-US" sz="2400" dirty="0">
                <a:solidFill>
                  <a:srgbClr val="FF0000"/>
                </a:solidFill>
                <a:latin typeface="+mj-ea"/>
                <a:ea typeface="+mj-ea"/>
              </a:rPr>
              <a:t>호선 인근 유동인구 최대 추측</a:t>
            </a:r>
            <a:endParaRPr lang="en-US" altLang="ko-KR" sz="24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18" name="Picture 10" descr="Placeholder on a map free icon">
            <a:extLst>
              <a:ext uri="{FF2B5EF4-FFF2-40B4-BE49-F238E27FC236}">
                <a16:creationId xmlns:a16="http://schemas.microsoft.com/office/drawing/2014/main" id="{049846E0-D55A-43F1-8CDC-719E3A7AC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005" y="1146700"/>
            <a:ext cx="644400" cy="64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7887E0F-377A-436A-AF15-2F55C1852BC4}"/>
              </a:ext>
            </a:extLst>
          </p:cNvPr>
          <p:cNvSpPr txBox="1"/>
          <p:nvPr/>
        </p:nvSpPr>
        <p:spPr>
          <a:xfrm>
            <a:off x="1172040" y="1267880"/>
            <a:ext cx="984791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latin typeface="+mj-ea"/>
                <a:ea typeface="+mj-ea"/>
              </a:rPr>
              <a:t>2.4 </a:t>
            </a:r>
            <a:r>
              <a:rPr lang="ko-KR" altLang="en-US" sz="2800" b="1" dirty="0">
                <a:solidFill>
                  <a:srgbClr val="232323"/>
                </a:solidFill>
                <a:latin typeface="+mj-ea"/>
                <a:ea typeface="+mj-ea"/>
              </a:rPr>
              <a:t>이용 승객 최다 </a:t>
            </a:r>
            <a:r>
              <a:rPr lang="en-US" altLang="ko-KR" sz="2800" b="1" dirty="0">
                <a:solidFill>
                  <a:srgbClr val="232323"/>
                </a:solidFill>
                <a:latin typeface="+mj-ea"/>
                <a:ea typeface="+mj-ea"/>
              </a:rPr>
              <a:t>10</a:t>
            </a:r>
            <a:r>
              <a:rPr lang="ko-KR" altLang="en-US" sz="2800" b="1" dirty="0">
                <a:solidFill>
                  <a:srgbClr val="232323"/>
                </a:solidFill>
                <a:latin typeface="+mj-ea"/>
                <a:ea typeface="+mj-ea"/>
              </a:rPr>
              <a:t>개 지하철역 </a:t>
            </a:r>
          </a:p>
        </p:txBody>
      </p:sp>
      <p:pic>
        <p:nvPicPr>
          <p:cNvPr id="20" name="그림 19" descr="지도이(가) 표시된 사진&#10;&#10;자동 생성된 설명">
            <a:extLst>
              <a:ext uri="{FF2B5EF4-FFF2-40B4-BE49-F238E27FC236}">
                <a16:creationId xmlns:a16="http://schemas.microsoft.com/office/drawing/2014/main" id="{D1A3F79A-A80C-4EC6-9163-B4F2D00C5C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4" r="8992"/>
          <a:stretch/>
        </p:blipFill>
        <p:spPr>
          <a:xfrm>
            <a:off x="2889115" y="3371764"/>
            <a:ext cx="6400800" cy="568851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859B1D28-C576-4C13-8E33-DCA93E1C8027}"/>
              </a:ext>
            </a:extLst>
          </p:cNvPr>
          <p:cNvGrpSpPr/>
          <p:nvPr/>
        </p:nvGrpSpPr>
        <p:grpSpPr>
          <a:xfrm>
            <a:off x="317770" y="437173"/>
            <a:ext cx="11556460" cy="8794819"/>
            <a:chOff x="317770" y="437173"/>
            <a:chExt cx="11556460" cy="8794819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2B7B3DD-1E5D-42B8-8319-F1D761887E30}"/>
                </a:ext>
              </a:extLst>
            </p:cNvPr>
            <p:cNvSpPr/>
            <p:nvPr/>
          </p:nvSpPr>
          <p:spPr>
            <a:xfrm>
              <a:off x="317770" y="437173"/>
              <a:ext cx="11556460" cy="87159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림 21" descr="지도이(가) 표시된 사진&#10;&#10;자동 생성된 설명">
              <a:extLst>
                <a:ext uri="{FF2B5EF4-FFF2-40B4-BE49-F238E27FC236}">
                  <a16:creationId xmlns:a16="http://schemas.microsoft.com/office/drawing/2014/main" id="{2C836D48-A9AB-4A3C-9FC2-645E606687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44" r="6850"/>
            <a:stretch/>
          </p:blipFill>
          <p:spPr>
            <a:xfrm>
              <a:off x="944397" y="507312"/>
              <a:ext cx="10303200" cy="8724680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00614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AC27627-3D16-4731-9E12-BE804F808218}"/>
              </a:ext>
            </a:extLst>
          </p:cNvPr>
          <p:cNvSpPr txBox="1"/>
          <p:nvPr/>
        </p:nvSpPr>
        <p:spPr>
          <a:xfrm>
            <a:off x="1738749" y="1206325"/>
            <a:ext cx="87145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&lt;</a:t>
            </a:r>
            <a:r>
              <a:rPr lang="ko-KR" altLang="en-US" sz="3200" b="1" dirty="0">
                <a:latin typeface="+mj-ea"/>
                <a:ea typeface="+mj-ea"/>
              </a:rPr>
              <a:t>결론</a:t>
            </a:r>
            <a:r>
              <a:rPr lang="en-US" altLang="ko-KR" sz="3200" b="1" dirty="0">
                <a:latin typeface="+mj-ea"/>
                <a:ea typeface="+mj-ea"/>
              </a:rPr>
              <a:t>&gt;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66B29A-0D22-4C04-8AE8-90C25C572F44}"/>
              </a:ext>
            </a:extLst>
          </p:cNvPr>
          <p:cNvSpPr txBox="1"/>
          <p:nvPr/>
        </p:nvSpPr>
        <p:spPr>
          <a:xfrm>
            <a:off x="1172042" y="2187893"/>
            <a:ext cx="10092588" cy="98796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latin typeface="+mj-ea"/>
                <a:ea typeface="+mj-ea"/>
              </a:rPr>
              <a:t>3.1 </a:t>
            </a:r>
            <a:r>
              <a:rPr lang="ko-KR" altLang="en-US" sz="2800" b="1" dirty="0">
                <a:latin typeface="+mj-ea"/>
                <a:ea typeface="+mj-ea"/>
              </a:rPr>
              <a:t>애로사항</a:t>
            </a:r>
            <a:endParaRPr lang="en-US" altLang="ko-KR" sz="2800" b="1" dirty="0">
              <a:latin typeface="+mj-ea"/>
              <a:ea typeface="+mj-ea"/>
            </a:endParaRPr>
          </a:p>
          <a:p>
            <a:endParaRPr lang="en-US" altLang="ko-KR" sz="2400" b="1" dirty="0">
              <a:latin typeface="+mj-ea"/>
              <a:ea typeface="+mj-ea"/>
            </a:endParaRPr>
          </a:p>
          <a:p>
            <a:pPr marL="800100" lvl="1" indent="-34290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j-ea"/>
                <a:ea typeface="+mj-ea"/>
              </a:rPr>
              <a:t>전처리 알고리즘 구상</a:t>
            </a:r>
            <a:endParaRPr lang="en-US" altLang="ko-KR" sz="2400" dirty="0">
              <a:latin typeface="+mj-ea"/>
              <a:ea typeface="+mj-ea"/>
            </a:endParaRPr>
          </a:p>
          <a:p>
            <a:pPr marL="800100" lvl="1" indent="-342900">
              <a:buClr>
                <a:schemeClr val="tx1"/>
              </a:buClr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800100" lvl="1" indent="-34290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+mj-ea"/>
                <a:ea typeface="+mj-ea"/>
              </a:rPr>
              <a:t>INDEXING</a:t>
            </a:r>
          </a:p>
          <a:p>
            <a:pPr marL="800100" lvl="1" indent="-342900">
              <a:buClr>
                <a:schemeClr val="tx1"/>
              </a:buClr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800100" lvl="1" indent="-34290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j-ea"/>
                <a:ea typeface="+mj-ea"/>
              </a:rPr>
              <a:t>차트 별 함수 및 옵션 상이 </a:t>
            </a:r>
            <a:r>
              <a:rPr lang="en-US" altLang="ko-KR" sz="2400" dirty="0">
                <a:latin typeface="+mj-ea"/>
                <a:ea typeface="+mj-ea"/>
              </a:rPr>
              <a:t>ex) </a:t>
            </a:r>
            <a:r>
              <a:rPr lang="ko-KR" altLang="en-US" sz="2400" dirty="0">
                <a:latin typeface="+mj-ea"/>
                <a:ea typeface="+mj-ea"/>
              </a:rPr>
              <a:t>파이 차트 범례 편집</a:t>
            </a:r>
            <a:endParaRPr lang="en-US" altLang="ko-KR" sz="2400" dirty="0">
              <a:latin typeface="+mj-ea"/>
              <a:ea typeface="+mj-ea"/>
            </a:endParaRPr>
          </a:p>
          <a:p>
            <a:pPr marL="800100" lvl="1" indent="-342900">
              <a:buClr>
                <a:schemeClr val="tx1"/>
              </a:buClr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800100" lvl="1" indent="-34290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j-ea"/>
                <a:ea typeface="+mj-ea"/>
              </a:rPr>
              <a:t>다양한 옵션 </a:t>
            </a:r>
            <a:r>
              <a:rPr lang="en-US" altLang="ko-KR" sz="2400" dirty="0">
                <a:latin typeface="+mj-ea"/>
                <a:ea typeface="+mj-ea"/>
              </a:rPr>
              <a:t>=</a:t>
            </a:r>
            <a:r>
              <a:rPr lang="ko-KR" altLang="en-US" sz="2400" dirty="0">
                <a:latin typeface="+mj-ea"/>
                <a:ea typeface="+mj-ea"/>
              </a:rPr>
              <a:t> 구현 난이도 ↑</a:t>
            </a:r>
            <a:endParaRPr lang="en-US" altLang="ko-KR" sz="2400" dirty="0">
              <a:latin typeface="+mj-ea"/>
              <a:ea typeface="+mj-ea"/>
            </a:endParaRPr>
          </a:p>
          <a:p>
            <a:endParaRPr lang="en-US" altLang="ko-KR" sz="2400" dirty="0">
              <a:latin typeface="+mj-ea"/>
              <a:ea typeface="+mj-ea"/>
            </a:endParaRPr>
          </a:p>
          <a:p>
            <a:endParaRPr lang="en-US" altLang="ko-KR" sz="2400" dirty="0">
              <a:latin typeface="+mj-ea"/>
              <a:ea typeface="+mj-ea"/>
            </a:endParaRPr>
          </a:p>
          <a:p>
            <a:endParaRPr lang="en-US" altLang="ko-KR" sz="2400" dirty="0">
              <a:latin typeface="+mj-ea"/>
              <a:ea typeface="+mj-ea"/>
            </a:endParaRPr>
          </a:p>
          <a:p>
            <a:r>
              <a:rPr lang="en-US" altLang="ko-KR" sz="2800" b="1" dirty="0">
                <a:latin typeface="+mj-ea"/>
                <a:ea typeface="+mj-ea"/>
              </a:rPr>
              <a:t>3.2 </a:t>
            </a:r>
            <a:r>
              <a:rPr lang="ko-KR" altLang="en-US" sz="2800" b="1" dirty="0">
                <a:latin typeface="+mj-ea"/>
                <a:ea typeface="+mj-ea"/>
              </a:rPr>
              <a:t>느낀 바</a:t>
            </a:r>
            <a:endParaRPr lang="en-US" altLang="ko-KR" sz="2800" b="1" dirty="0">
              <a:latin typeface="+mj-ea"/>
              <a:ea typeface="+mj-ea"/>
            </a:endParaRPr>
          </a:p>
          <a:p>
            <a:endParaRPr lang="en-US" altLang="ko-KR" sz="2400" b="1" dirty="0">
              <a:latin typeface="+mj-ea"/>
              <a:ea typeface="+mj-ea"/>
            </a:endParaRPr>
          </a:p>
          <a:p>
            <a:pPr marL="800100" lvl="1" indent="-34290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j-ea"/>
                <a:ea typeface="+mj-ea"/>
              </a:rPr>
              <a:t>데이터 구조와 전처리 알고리즘에 대한 이해 향상</a:t>
            </a:r>
            <a:endParaRPr lang="en-US" altLang="ko-KR" sz="2400" dirty="0">
              <a:latin typeface="+mj-ea"/>
              <a:ea typeface="+mj-ea"/>
            </a:endParaRPr>
          </a:p>
          <a:p>
            <a:pPr marL="800100" lvl="1" indent="-342900">
              <a:buClr>
                <a:schemeClr val="tx1"/>
              </a:buClr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800100" lvl="1" indent="-34290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+mj-ea"/>
                <a:ea typeface="+mj-ea"/>
              </a:rPr>
              <a:t>R</a:t>
            </a:r>
            <a:r>
              <a:rPr lang="ko-KR" altLang="en-US" sz="2400" dirty="0">
                <a:latin typeface="+mj-ea"/>
                <a:ea typeface="+mj-ea"/>
              </a:rPr>
              <a:t> 그래프 심미성 확인</a:t>
            </a:r>
            <a:endParaRPr lang="en-US" altLang="ko-KR" sz="2400" dirty="0">
              <a:latin typeface="+mj-ea"/>
              <a:ea typeface="+mj-ea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en-US" altLang="ko-KR" sz="2400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+mj-ea"/>
                <a:ea typeface="+mj-ea"/>
              </a:rPr>
              <a:t>R </a:t>
            </a:r>
            <a:r>
              <a:rPr lang="ko-KR" altLang="en-US" sz="2400" dirty="0">
                <a:latin typeface="+mj-ea"/>
                <a:ea typeface="+mj-ea"/>
              </a:rPr>
              <a:t>데이터 시각화 프로세스 적응</a:t>
            </a:r>
            <a:endParaRPr lang="en-US" altLang="ko-KR" sz="2400" dirty="0">
              <a:latin typeface="+mj-ea"/>
              <a:ea typeface="+mj-ea"/>
            </a:endParaRPr>
          </a:p>
          <a:p>
            <a:endParaRPr lang="en-US" altLang="ko-KR" sz="2400" dirty="0">
              <a:latin typeface="+mj-ea"/>
              <a:ea typeface="+mj-ea"/>
            </a:endParaRPr>
          </a:p>
          <a:p>
            <a:endParaRPr lang="en-US" altLang="ko-KR" sz="2400" dirty="0">
              <a:latin typeface="+mj-ea"/>
              <a:ea typeface="+mj-ea"/>
            </a:endParaRPr>
          </a:p>
          <a:p>
            <a:endParaRPr lang="en-US" altLang="ko-KR" sz="2400" dirty="0">
              <a:latin typeface="+mj-ea"/>
              <a:ea typeface="+mj-ea"/>
            </a:endParaRPr>
          </a:p>
          <a:p>
            <a:r>
              <a:rPr lang="en-US" altLang="ko-KR" sz="2800" b="1" dirty="0">
                <a:latin typeface="+mj-ea"/>
                <a:ea typeface="+mj-ea"/>
              </a:rPr>
              <a:t>3.3 </a:t>
            </a:r>
            <a:r>
              <a:rPr lang="ko-KR" altLang="en-US" sz="2800" b="1" dirty="0">
                <a:latin typeface="+mj-ea"/>
                <a:ea typeface="+mj-ea"/>
              </a:rPr>
              <a:t>한 줄 평</a:t>
            </a:r>
            <a:endParaRPr lang="en-US" altLang="ko-KR" sz="2800" b="1" dirty="0">
              <a:latin typeface="+mj-ea"/>
              <a:ea typeface="+mj-ea"/>
            </a:endParaRPr>
          </a:p>
          <a:p>
            <a:endParaRPr lang="en-US" altLang="ko-KR" sz="2400" b="1" dirty="0">
              <a:latin typeface="+mj-ea"/>
              <a:ea typeface="+mj-ea"/>
            </a:endParaRPr>
          </a:p>
          <a:p>
            <a:pPr marL="800100" lvl="1" indent="-342900" latinLnBrk="1"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+mj-ea"/>
                <a:ea typeface="+mj-ea"/>
              </a:rPr>
              <a:t>R</a:t>
            </a:r>
            <a:r>
              <a:rPr lang="ko-KR" altLang="en-US" sz="2400" dirty="0">
                <a:latin typeface="+mj-ea"/>
                <a:ea typeface="+mj-ea"/>
              </a:rPr>
              <a:t>의 데이터 시각화 프로세스에 대한 이해를 높일 수 있었음에 만족</a:t>
            </a:r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56F573-466A-4C5B-9B5D-F73C411673AB}"/>
              </a:ext>
            </a:extLst>
          </p:cNvPr>
          <p:cNvSpPr txBox="1"/>
          <p:nvPr/>
        </p:nvSpPr>
        <p:spPr>
          <a:xfrm>
            <a:off x="5433799" y="1461094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1542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068EB22-DAB5-4C19-8DBD-946A8E6B2F79}"/>
              </a:ext>
            </a:extLst>
          </p:cNvPr>
          <p:cNvSpPr txBox="1"/>
          <p:nvPr/>
        </p:nvSpPr>
        <p:spPr>
          <a:xfrm>
            <a:off x="1738749" y="1206325"/>
            <a:ext cx="87145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&lt;</a:t>
            </a:r>
            <a:r>
              <a:rPr lang="ko-KR" altLang="en-US" sz="3200" b="1" dirty="0">
                <a:latin typeface="+mj-ea"/>
                <a:ea typeface="+mj-ea"/>
              </a:rPr>
              <a:t>목차</a:t>
            </a:r>
            <a:r>
              <a:rPr lang="en-US" altLang="ko-KR" sz="3200" b="1" dirty="0">
                <a:latin typeface="+mj-ea"/>
                <a:ea typeface="+mj-ea"/>
              </a:rPr>
              <a:t>&gt;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00283C-6106-45F3-AF24-03A62296B0C1}"/>
              </a:ext>
            </a:extLst>
          </p:cNvPr>
          <p:cNvSpPr txBox="1"/>
          <p:nvPr/>
        </p:nvSpPr>
        <p:spPr>
          <a:xfrm>
            <a:off x="1172042" y="2372559"/>
            <a:ext cx="9847915" cy="109876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2800" b="1" dirty="0">
                <a:latin typeface="+mj-ea"/>
                <a:ea typeface="+mj-ea"/>
              </a:rPr>
              <a:t>1. </a:t>
            </a:r>
            <a:r>
              <a:rPr lang="ko-KR" altLang="en-US" sz="2800" b="1" dirty="0">
                <a:latin typeface="+mj-ea"/>
                <a:ea typeface="+mj-ea"/>
              </a:rPr>
              <a:t>서론</a:t>
            </a:r>
            <a:endParaRPr lang="en-US" altLang="ko-KR" sz="2800" b="1" dirty="0">
              <a:latin typeface="+mj-ea"/>
              <a:ea typeface="+mj-ea"/>
            </a:endParaRPr>
          </a:p>
          <a:p>
            <a:pPr algn="just"/>
            <a:endParaRPr lang="en-US" altLang="ko-KR" sz="2400" dirty="0">
              <a:latin typeface="+mj-ea"/>
              <a:ea typeface="+mj-ea"/>
            </a:endParaRP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j-ea"/>
                <a:ea typeface="+mj-ea"/>
              </a:rPr>
              <a:t>주제 및 선정 동기</a:t>
            </a:r>
            <a:endParaRPr lang="en-US" altLang="ko-KR" sz="2400" dirty="0">
              <a:latin typeface="+mj-ea"/>
              <a:ea typeface="+mj-ea"/>
            </a:endParaRP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j-ea"/>
                <a:ea typeface="+mj-ea"/>
              </a:rPr>
              <a:t>활용 데이터</a:t>
            </a:r>
            <a:endParaRPr lang="en-US" altLang="ko-KR" sz="2400" dirty="0">
              <a:latin typeface="+mj-ea"/>
              <a:ea typeface="+mj-ea"/>
            </a:endParaRPr>
          </a:p>
          <a:p>
            <a:pPr algn="just"/>
            <a:endParaRPr lang="en-US" altLang="ko-KR" sz="2400" dirty="0">
              <a:latin typeface="+mj-ea"/>
              <a:ea typeface="+mj-ea"/>
            </a:endParaRPr>
          </a:p>
          <a:p>
            <a:pPr algn="just"/>
            <a:endParaRPr lang="en-US" altLang="ko-KR" sz="2400" dirty="0">
              <a:latin typeface="+mj-ea"/>
              <a:ea typeface="+mj-ea"/>
            </a:endParaRPr>
          </a:p>
          <a:p>
            <a:pPr algn="just"/>
            <a:endParaRPr lang="en-US" altLang="ko-KR" sz="2400" dirty="0">
              <a:latin typeface="+mj-ea"/>
              <a:ea typeface="+mj-ea"/>
            </a:endParaRPr>
          </a:p>
          <a:p>
            <a:pPr algn="just"/>
            <a:r>
              <a:rPr lang="en-US" altLang="ko-KR" sz="2800" b="1" dirty="0">
                <a:latin typeface="+mj-ea"/>
                <a:ea typeface="+mj-ea"/>
              </a:rPr>
              <a:t>2. </a:t>
            </a:r>
            <a:r>
              <a:rPr lang="ko-KR" altLang="en-US" sz="2800" b="1" dirty="0">
                <a:latin typeface="+mj-ea"/>
                <a:ea typeface="+mj-ea"/>
              </a:rPr>
              <a:t>본론</a:t>
            </a:r>
            <a:endParaRPr lang="en-US" altLang="ko-KR" sz="2800" b="1" dirty="0">
              <a:latin typeface="+mj-ea"/>
              <a:ea typeface="+mj-ea"/>
            </a:endParaRPr>
          </a:p>
          <a:p>
            <a:pPr algn="just"/>
            <a:endParaRPr lang="en-US" altLang="ko-KR" sz="2400" dirty="0">
              <a:latin typeface="+mj-ea"/>
              <a:ea typeface="+mj-ea"/>
            </a:endParaRP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j-ea"/>
                <a:ea typeface="+mj-ea"/>
              </a:rPr>
              <a:t>분석 개요</a:t>
            </a:r>
            <a:endParaRPr lang="en-US" altLang="ko-KR" sz="2400" dirty="0">
              <a:latin typeface="+mj-ea"/>
              <a:ea typeface="+mj-ea"/>
            </a:endParaRP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j-ea"/>
                <a:ea typeface="+mj-ea"/>
              </a:rPr>
              <a:t>시간대별 승</a:t>
            </a:r>
            <a:r>
              <a:rPr lang="en-US" altLang="ko-KR" sz="2400" dirty="0">
                <a:latin typeface="+mj-ea"/>
                <a:ea typeface="+mj-ea"/>
              </a:rPr>
              <a:t>·</a:t>
            </a:r>
            <a:r>
              <a:rPr lang="ko-KR" altLang="en-US" sz="2400" dirty="0">
                <a:latin typeface="+mj-ea"/>
                <a:ea typeface="+mj-ea"/>
              </a:rPr>
              <a:t>하차 인원 추이</a:t>
            </a:r>
            <a:endParaRPr lang="en-US" altLang="ko-KR" sz="2400" dirty="0">
              <a:latin typeface="+mj-ea"/>
              <a:ea typeface="+mj-ea"/>
            </a:endParaRP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j-ea"/>
                <a:ea typeface="+mj-ea"/>
              </a:rPr>
              <a:t>시간대별 승</a:t>
            </a:r>
            <a:r>
              <a:rPr lang="en-US" altLang="ko-KR" sz="2400" dirty="0">
                <a:latin typeface="+mj-ea"/>
                <a:ea typeface="+mj-ea"/>
              </a:rPr>
              <a:t>·</a:t>
            </a:r>
            <a:r>
              <a:rPr lang="ko-KR" altLang="en-US" sz="2400" dirty="0">
                <a:latin typeface="+mj-ea"/>
                <a:ea typeface="+mj-ea"/>
              </a:rPr>
              <a:t>하차 인원 최대 지하철역</a:t>
            </a:r>
            <a:endParaRPr lang="en-US" altLang="ko-KR" sz="2400" dirty="0">
              <a:latin typeface="+mj-ea"/>
              <a:ea typeface="+mj-ea"/>
            </a:endParaRP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j-ea"/>
                <a:ea typeface="+mj-ea"/>
              </a:rPr>
              <a:t>유</a:t>
            </a:r>
            <a:r>
              <a:rPr lang="en-US" altLang="ko-KR" sz="2400" dirty="0">
                <a:latin typeface="+mj-ea"/>
                <a:ea typeface="+mj-ea"/>
              </a:rPr>
              <a:t>·</a:t>
            </a:r>
            <a:r>
              <a:rPr lang="ko-KR" altLang="en-US" sz="2400" dirty="0">
                <a:latin typeface="+mj-ea"/>
                <a:ea typeface="+mj-ea"/>
              </a:rPr>
              <a:t>무임 승차 인원 최대 역 유</a:t>
            </a:r>
            <a:r>
              <a:rPr lang="en-US" altLang="ko-KR" sz="2400" dirty="0">
                <a:latin typeface="+mj-ea"/>
                <a:ea typeface="+mj-ea"/>
              </a:rPr>
              <a:t>·</a:t>
            </a:r>
            <a:r>
              <a:rPr lang="ko-KR" altLang="en-US" sz="2400" dirty="0">
                <a:latin typeface="+mj-ea"/>
                <a:ea typeface="+mj-ea"/>
              </a:rPr>
              <a:t>무임 승객 비율</a:t>
            </a:r>
            <a:endParaRPr lang="en-US" altLang="ko-KR" sz="2400" dirty="0">
              <a:latin typeface="+mj-ea"/>
              <a:ea typeface="+mj-ea"/>
            </a:endParaRP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j-ea"/>
                <a:ea typeface="+mj-ea"/>
              </a:rPr>
              <a:t>이용 승객 최다 </a:t>
            </a:r>
            <a:r>
              <a:rPr lang="en-US" altLang="ko-KR" sz="2400" dirty="0">
                <a:latin typeface="+mj-ea"/>
                <a:ea typeface="+mj-ea"/>
              </a:rPr>
              <a:t>10</a:t>
            </a:r>
            <a:r>
              <a:rPr lang="ko-KR" altLang="en-US" sz="2400" dirty="0">
                <a:latin typeface="+mj-ea"/>
                <a:ea typeface="+mj-ea"/>
              </a:rPr>
              <a:t>개 지하철역 </a:t>
            </a:r>
            <a:endParaRPr lang="en-US" altLang="ko-KR" sz="2400" dirty="0">
              <a:latin typeface="+mj-ea"/>
              <a:ea typeface="+mj-ea"/>
            </a:endParaRPr>
          </a:p>
          <a:p>
            <a:pPr lvl="1" algn="just"/>
            <a:r>
              <a:rPr lang="ko-KR" altLang="en-US" sz="2400" dirty="0">
                <a:latin typeface="+mj-ea"/>
                <a:ea typeface="+mj-ea"/>
              </a:rPr>
              <a:t> </a:t>
            </a:r>
            <a:endParaRPr lang="en-US" altLang="ko-KR" sz="2400" dirty="0">
              <a:latin typeface="+mj-ea"/>
              <a:ea typeface="+mj-ea"/>
            </a:endParaRPr>
          </a:p>
          <a:p>
            <a:pPr lvl="1" algn="just"/>
            <a:endParaRPr lang="en-US" altLang="ko-KR" sz="2400" dirty="0">
              <a:latin typeface="+mj-ea"/>
              <a:ea typeface="+mj-ea"/>
            </a:endParaRPr>
          </a:p>
          <a:p>
            <a:pPr lvl="1" algn="just"/>
            <a:endParaRPr lang="en-US" altLang="ko-KR" sz="2400" dirty="0">
              <a:latin typeface="+mj-ea"/>
              <a:ea typeface="+mj-ea"/>
            </a:endParaRPr>
          </a:p>
          <a:p>
            <a:pPr algn="just"/>
            <a:r>
              <a:rPr lang="en-US" altLang="ko-KR" sz="2800" b="1" dirty="0">
                <a:latin typeface="+mj-ea"/>
                <a:ea typeface="+mj-ea"/>
              </a:rPr>
              <a:t>3. </a:t>
            </a:r>
            <a:r>
              <a:rPr lang="ko-KR" altLang="en-US" sz="2800" b="1" dirty="0">
                <a:latin typeface="+mj-ea"/>
                <a:ea typeface="+mj-ea"/>
              </a:rPr>
              <a:t>결론</a:t>
            </a:r>
            <a:endParaRPr lang="en-US" altLang="ko-KR" sz="2800" b="1" dirty="0">
              <a:latin typeface="+mj-ea"/>
              <a:ea typeface="+mj-ea"/>
            </a:endParaRPr>
          </a:p>
          <a:p>
            <a:pPr algn="just"/>
            <a:endParaRPr lang="en-US" altLang="ko-KR" sz="2400" b="1" dirty="0">
              <a:latin typeface="+mj-ea"/>
              <a:ea typeface="+mj-ea"/>
            </a:endParaRP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j-ea"/>
                <a:ea typeface="+mj-ea"/>
              </a:rPr>
              <a:t>애로사항</a:t>
            </a:r>
            <a:endParaRPr lang="en-US" altLang="ko-KR" sz="2400" dirty="0">
              <a:latin typeface="+mj-ea"/>
              <a:ea typeface="+mj-ea"/>
            </a:endParaRP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j-ea"/>
                <a:ea typeface="+mj-ea"/>
              </a:rPr>
              <a:t>느낀 바</a:t>
            </a:r>
            <a:endParaRPr lang="en-US" altLang="ko-KR" sz="2400" dirty="0">
              <a:latin typeface="+mj-ea"/>
              <a:ea typeface="+mj-ea"/>
            </a:endParaRP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j-ea"/>
                <a:ea typeface="+mj-ea"/>
              </a:rPr>
              <a:t>한 줄 평</a:t>
            </a:r>
            <a:endParaRPr lang="en-US" altLang="ko-KR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60510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AC27627-3D16-4731-9E12-BE804F808218}"/>
              </a:ext>
            </a:extLst>
          </p:cNvPr>
          <p:cNvSpPr txBox="1"/>
          <p:nvPr/>
        </p:nvSpPr>
        <p:spPr>
          <a:xfrm>
            <a:off x="1738749" y="1206325"/>
            <a:ext cx="87145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&lt;</a:t>
            </a:r>
            <a:r>
              <a:rPr lang="ko-KR" altLang="en-US" sz="3200" b="1" dirty="0">
                <a:latin typeface="+mj-ea"/>
                <a:ea typeface="+mj-ea"/>
              </a:rPr>
              <a:t>서론</a:t>
            </a:r>
            <a:r>
              <a:rPr lang="en-US" altLang="ko-KR" sz="3200" b="1" dirty="0">
                <a:latin typeface="+mj-ea"/>
                <a:ea typeface="+mj-ea"/>
              </a:rPr>
              <a:t>&gt;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66B29A-0D22-4C04-8AE8-90C25C572F44}"/>
              </a:ext>
            </a:extLst>
          </p:cNvPr>
          <p:cNvSpPr txBox="1"/>
          <p:nvPr/>
        </p:nvSpPr>
        <p:spPr>
          <a:xfrm>
            <a:off x="1172042" y="2333649"/>
            <a:ext cx="9847915" cy="77251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latin typeface="+mj-ea"/>
                <a:ea typeface="+mj-ea"/>
              </a:rPr>
              <a:t>1.1 </a:t>
            </a:r>
            <a:r>
              <a:rPr lang="ko-KR" altLang="en-US" sz="2800" b="1" dirty="0">
                <a:latin typeface="+mj-ea"/>
                <a:ea typeface="+mj-ea"/>
              </a:rPr>
              <a:t>주제 및 선정 동기</a:t>
            </a:r>
            <a:endParaRPr lang="en-US" altLang="ko-KR" sz="2800" b="1" dirty="0">
              <a:latin typeface="+mj-ea"/>
              <a:ea typeface="+mj-ea"/>
            </a:endParaRPr>
          </a:p>
          <a:p>
            <a:pPr marL="514350" indent="-514350">
              <a:buAutoNum type="arabicPeriod"/>
            </a:pPr>
            <a:endParaRPr lang="en-US" altLang="ko-KR" sz="2400" b="1" dirty="0">
              <a:latin typeface="+mj-ea"/>
              <a:ea typeface="+mj-ea"/>
            </a:endParaRPr>
          </a:p>
          <a:p>
            <a:pPr marL="800100" lvl="1" indent="-34290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rgbClr val="FF0000"/>
                </a:solidFill>
                <a:latin typeface="+mj-ea"/>
                <a:ea typeface="+mj-ea"/>
              </a:rPr>
              <a:t>교통카드 통계 데이터</a:t>
            </a:r>
            <a:r>
              <a:rPr lang="ko-KR" altLang="en-US" sz="2400" dirty="0">
                <a:latin typeface="+mj-ea"/>
                <a:ea typeface="+mj-ea"/>
              </a:rPr>
              <a:t>를 활용한 </a:t>
            </a:r>
            <a:r>
              <a:rPr lang="en-US" altLang="ko-KR" sz="2400" dirty="0">
                <a:latin typeface="+mj-ea"/>
                <a:ea typeface="+mj-ea"/>
              </a:rPr>
              <a:t>R </a:t>
            </a:r>
            <a:r>
              <a:rPr lang="ko-KR" altLang="en-US" sz="2400" dirty="0">
                <a:latin typeface="+mj-ea"/>
                <a:ea typeface="+mj-ea"/>
              </a:rPr>
              <a:t>프로그래밍 시각화 분석</a:t>
            </a:r>
            <a:endParaRPr lang="en-US" altLang="ko-KR" sz="2400" dirty="0">
              <a:latin typeface="+mj-ea"/>
              <a:ea typeface="+mj-ea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800100" lvl="1" indent="-34290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ko-KR" sz="2400" dirty="0">
                <a:solidFill>
                  <a:srgbClr val="FF0000"/>
                </a:solidFill>
                <a:latin typeface="+mj-ea"/>
                <a:ea typeface="+mj-ea"/>
              </a:rPr>
              <a:t>R</a:t>
            </a:r>
            <a:r>
              <a:rPr lang="ko-KR" altLang="en-US" sz="2400" dirty="0">
                <a:solidFill>
                  <a:srgbClr val="FF0000"/>
                </a:solidFill>
                <a:latin typeface="+mj-ea"/>
                <a:ea typeface="+mj-ea"/>
              </a:rPr>
              <a:t>의 데이터 시각화의 전과정을 경험</a:t>
            </a:r>
            <a:r>
              <a:rPr lang="ko-KR" altLang="en-US" sz="2400" dirty="0">
                <a:latin typeface="+mj-ea"/>
                <a:ea typeface="+mj-ea"/>
              </a:rPr>
              <a:t>해보는 것에 초점을 두어</a:t>
            </a:r>
            <a:r>
              <a:rPr lang="en-US" altLang="ko-KR" sz="2400" dirty="0">
                <a:latin typeface="+mj-ea"/>
                <a:ea typeface="+mj-ea"/>
              </a:rPr>
              <a:t>, </a:t>
            </a:r>
            <a:r>
              <a:rPr lang="ko-KR" altLang="en-US" sz="2400" dirty="0">
                <a:latin typeface="+mj-ea"/>
                <a:ea typeface="+mj-ea"/>
              </a:rPr>
              <a:t>다양한 시각화에 적합한 교통카드 통계 데이터를 활용하기로 결정</a:t>
            </a:r>
            <a:endParaRPr lang="en-US" altLang="ko-KR" sz="2400" dirty="0">
              <a:latin typeface="+mj-ea"/>
              <a:ea typeface="+mj-ea"/>
            </a:endParaRPr>
          </a:p>
          <a:p>
            <a:endParaRPr lang="en-US" altLang="ko-KR" sz="2400" dirty="0">
              <a:latin typeface="+mj-ea"/>
              <a:ea typeface="+mj-ea"/>
            </a:endParaRPr>
          </a:p>
          <a:p>
            <a:endParaRPr lang="en-US" altLang="ko-KR" sz="2400" dirty="0">
              <a:latin typeface="+mj-ea"/>
              <a:ea typeface="+mj-ea"/>
            </a:endParaRPr>
          </a:p>
          <a:p>
            <a:endParaRPr lang="en-US" altLang="ko-KR" sz="2400" dirty="0">
              <a:latin typeface="+mj-ea"/>
              <a:ea typeface="+mj-ea"/>
            </a:endParaRPr>
          </a:p>
          <a:p>
            <a:r>
              <a:rPr lang="en-US" altLang="ko-KR" sz="2800" b="1" dirty="0">
                <a:latin typeface="+mj-ea"/>
                <a:ea typeface="+mj-ea"/>
              </a:rPr>
              <a:t>1.2 </a:t>
            </a:r>
            <a:r>
              <a:rPr lang="ko-KR" altLang="en-US" sz="2800" b="1" dirty="0">
                <a:latin typeface="+mj-ea"/>
                <a:ea typeface="+mj-ea"/>
              </a:rPr>
              <a:t>활용 데이터</a:t>
            </a:r>
            <a:endParaRPr lang="en-US" altLang="ko-KR" sz="2800" b="1" dirty="0">
              <a:latin typeface="+mj-ea"/>
              <a:ea typeface="+mj-ea"/>
            </a:endParaRPr>
          </a:p>
          <a:p>
            <a:endParaRPr lang="en-US" altLang="ko-KR" sz="2400" b="1" dirty="0">
              <a:latin typeface="+mj-ea"/>
              <a:ea typeface="+mj-ea"/>
            </a:endParaRPr>
          </a:p>
          <a:p>
            <a:pPr marL="800100" lvl="1" indent="-34290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rgbClr val="FF0000"/>
                </a:solidFill>
                <a:latin typeface="+mj-ea"/>
                <a:ea typeface="+mj-ea"/>
              </a:rPr>
              <a:t>티머니</a:t>
            </a:r>
            <a:r>
              <a:rPr lang="ko-KR" altLang="en-US" sz="2400" dirty="0">
                <a:latin typeface="+mj-ea"/>
                <a:ea typeface="+mj-ea"/>
              </a:rPr>
              <a:t>에서 제공하는 대중교통 통계자료</a:t>
            </a:r>
            <a:r>
              <a:rPr lang="en-US" altLang="ko-KR" sz="2400" dirty="0">
                <a:latin typeface="+mj-ea"/>
                <a:ea typeface="+mj-ea"/>
              </a:rPr>
              <a:t> </a:t>
            </a:r>
            <a:r>
              <a:rPr lang="ko-KR" altLang="en-US" sz="2400" dirty="0">
                <a:latin typeface="+mj-ea"/>
                <a:ea typeface="+mj-ea"/>
              </a:rPr>
              <a:t>중</a:t>
            </a:r>
            <a:r>
              <a:rPr lang="en-US" altLang="ko-KR" sz="2400" dirty="0">
                <a:latin typeface="+mj-ea"/>
                <a:ea typeface="+mj-ea"/>
              </a:rPr>
              <a:t> </a:t>
            </a:r>
            <a:r>
              <a:rPr lang="en-US" altLang="ko-KR" sz="2400" dirty="0">
                <a:solidFill>
                  <a:srgbClr val="FF0000"/>
                </a:solidFill>
                <a:latin typeface="+mj-ea"/>
                <a:ea typeface="+mj-ea"/>
              </a:rPr>
              <a:t>4</a:t>
            </a:r>
            <a:r>
              <a:rPr lang="ko-KR" altLang="en-US" sz="2400" dirty="0">
                <a:solidFill>
                  <a:srgbClr val="FF0000"/>
                </a:solidFill>
                <a:latin typeface="+mj-ea"/>
                <a:ea typeface="+mj-ea"/>
              </a:rPr>
              <a:t>월</a:t>
            </a:r>
            <a:r>
              <a:rPr lang="ko-KR" altLang="en-US" sz="2400" dirty="0">
                <a:latin typeface="+mj-ea"/>
                <a:ea typeface="+mj-ea"/>
              </a:rPr>
              <a:t> 데이터 이용</a:t>
            </a:r>
            <a:endParaRPr lang="en-US" altLang="ko-KR" sz="2400" dirty="0">
              <a:latin typeface="+mj-ea"/>
              <a:ea typeface="+mj-ea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j-ea"/>
                <a:ea typeface="+mj-ea"/>
              </a:rPr>
              <a:t>데이터 내 아래와 같은</a:t>
            </a:r>
            <a:r>
              <a:rPr lang="en-US" altLang="ko-KR" sz="2400" dirty="0">
                <a:latin typeface="+mj-ea"/>
                <a:ea typeface="+mj-ea"/>
              </a:rPr>
              <a:t> 4</a:t>
            </a:r>
            <a:r>
              <a:rPr lang="ko-KR" altLang="en-US" sz="2400" dirty="0">
                <a:latin typeface="+mj-ea"/>
                <a:ea typeface="+mj-ea"/>
              </a:rPr>
              <a:t>개의 시트가 존재</a:t>
            </a:r>
            <a:r>
              <a:rPr lang="en-US" altLang="ko-KR" sz="2400" dirty="0">
                <a:latin typeface="+mj-ea"/>
                <a:ea typeface="+mj-ea"/>
              </a:rPr>
              <a:t>, </a:t>
            </a:r>
            <a:r>
              <a:rPr lang="ko-KR" altLang="en-US" sz="2400" dirty="0">
                <a:latin typeface="+mj-ea"/>
                <a:ea typeface="+mj-ea"/>
              </a:rPr>
              <a:t>본 분석에서는 지하철 이용 관련 자료만 이용</a:t>
            </a:r>
            <a:endParaRPr lang="en-US" altLang="ko-KR" sz="2400" dirty="0">
              <a:latin typeface="+mj-ea"/>
              <a:ea typeface="+mj-ea"/>
            </a:endParaRPr>
          </a:p>
          <a:p>
            <a:pPr lvl="2"/>
            <a:endParaRPr lang="en-US" altLang="ko-KR" sz="2400" dirty="0">
              <a:latin typeface="+mj-ea"/>
              <a:ea typeface="+mj-ea"/>
            </a:endParaRPr>
          </a:p>
          <a:p>
            <a:pPr lvl="2"/>
            <a:r>
              <a:rPr lang="en-US" altLang="ko-KR" sz="2400" dirty="0">
                <a:latin typeface="+mj-ea"/>
                <a:ea typeface="+mj-ea"/>
              </a:rPr>
              <a:t>- </a:t>
            </a:r>
            <a:r>
              <a:rPr lang="ko-KR" altLang="en-US" sz="2400" dirty="0">
                <a:latin typeface="+mj-ea"/>
                <a:ea typeface="+mj-ea"/>
              </a:rPr>
              <a:t>버스정류장별 이용현황</a:t>
            </a:r>
            <a:endParaRPr lang="en-US" altLang="ko-KR" sz="2400" dirty="0">
              <a:latin typeface="+mj-ea"/>
              <a:ea typeface="+mj-ea"/>
            </a:endParaRPr>
          </a:p>
          <a:p>
            <a:pPr lvl="2"/>
            <a:r>
              <a:rPr lang="en-US" altLang="ko-KR" sz="2400" dirty="0">
                <a:latin typeface="+mj-ea"/>
                <a:ea typeface="+mj-ea"/>
              </a:rPr>
              <a:t>- </a:t>
            </a:r>
            <a:r>
              <a:rPr lang="ko-KR" altLang="en-US" sz="2400" dirty="0">
                <a:latin typeface="+mj-ea"/>
                <a:ea typeface="+mj-ea"/>
              </a:rPr>
              <a:t>지하철 노선별 역별 이용현황</a:t>
            </a:r>
            <a:r>
              <a:rPr lang="en-US" altLang="ko-KR" sz="2400" dirty="0">
                <a:solidFill>
                  <a:srgbClr val="FF0000"/>
                </a:solidFill>
                <a:latin typeface="+mj-ea"/>
                <a:ea typeface="+mj-ea"/>
              </a:rPr>
              <a:t>(*)</a:t>
            </a:r>
          </a:p>
          <a:p>
            <a:pPr lvl="2"/>
            <a:r>
              <a:rPr lang="en-US" altLang="ko-KR" sz="2400" dirty="0">
                <a:latin typeface="+mj-ea"/>
                <a:ea typeface="+mj-ea"/>
              </a:rPr>
              <a:t>- </a:t>
            </a:r>
            <a:r>
              <a:rPr lang="ko-KR" altLang="en-US" sz="2400" dirty="0">
                <a:latin typeface="+mj-ea"/>
                <a:ea typeface="+mj-ea"/>
              </a:rPr>
              <a:t>지하철 유</a:t>
            </a:r>
            <a:r>
              <a:rPr lang="en-US" altLang="ko-KR" sz="2400" dirty="0">
                <a:latin typeface="+mj-ea"/>
                <a:ea typeface="+mj-ea"/>
              </a:rPr>
              <a:t>·</a:t>
            </a:r>
            <a:r>
              <a:rPr lang="ko-KR" altLang="en-US" sz="2400" dirty="0">
                <a:latin typeface="+mj-ea"/>
                <a:ea typeface="+mj-ea"/>
              </a:rPr>
              <a:t>무임별 이용현황</a:t>
            </a:r>
            <a:r>
              <a:rPr lang="en-US" altLang="ko-KR" sz="2400" dirty="0">
                <a:solidFill>
                  <a:srgbClr val="FF0000"/>
                </a:solidFill>
                <a:latin typeface="+mj-ea"/>
                <a:ea typeface="+mj-ea"/>
              </a:rPr>
              <a:t>(*)</a:t>
            </a:r>
          </a:p>
          <a:p>
            <a:pPr lvl="2"/>
            <a:r>
              <a:rPr lang="en-US" altLang="ko-KR" sz="2400" dirty="0">
                <a:latin typeface="+mj-ea"/>
                <a:ea typeface="+mj-ea"/>
              </a:rPr>
              <a:t>- </a:t>
            </a:r>
            <a:r>
              <a:rPr lang="ko-KR" altLang="en-US" sz="2400" dirty="0">
                <a:latin typeface="+mj-ea"/>
                <a:ea typeface="+mj-ea"/>
              </a:rPr>
              <a:t>지하철 시간대별 이용현황</a:t>
            </a:r>
            <a:r>
              <a:rPr lang="en-US" altLang="ko-KR" sz="2400" dirty="0">
                <a:solidFill>
                  <a:srgbClr val="FF0000"/>
                </a:solidFill>
                <a:latin typeface="+mj-ea"/>
                <a:ea typeface="+mj-ea"/>
              </a:rPr>
              <a:t>(*)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BE3D3C8-969E-4A13-A964-6C37984D8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4" y="11211813"/>
            <a:ext cx="6572250" cy="371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35D2E85-6905-4C94-BE97-14823E0A0816}"/>
              </a:ext>
            </a:extLst>
          </p:cNvPr>
          <p:cNvSpPr txBox="1"/>
          <p:nvPr/>
        </p:nvSpPr>
        <p:spPr>
          <a:xfrm>
            <a:off x="1738747" y="10601390"/>
            <a:ext cx="87145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latin typeface="+mj-ea"/>
                <a:ea typeface="+mj-ea"/>
              </a:rPr>
              <a:t>&lt;</a:t>
            </a:r>
            <a:r>
              <a:rPr lang="ko-KR" altLang="en-US" sz="2000" dirty="0">
                <a:latin typeface="+mj-ea"/>
                <a:ea typeface="+mj-ea"/>
              </a:rPr>
              <a:t>예시</a:t>
            </a:r>
            <a:r>
              <a:rPr lang="en-US" altLang="ko-KR" sz="2000" dirty="0">
                <a:latin typeface="+mj-ea"/>
                <a:ea typeface="+mj-ea"/>
              </a:rPr>
              <a:t>&gt;</a:t>
            </a:r>
            <a:endParaRPr lang="ko-KR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31868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AC27627-3D16-4731-9E12-BE804F808218}"/>
              </a:ext>
            </a:extLst>
          </p:cNvPr>
          <p:cNvSpPr txBox="1"/>
          <p:nvPr/>
        </p:nvSpPr>
        <p:spPr>
          <a:xfrm>
            <a:off x="1738749" y="1206325"/>
            <a:ext cx="87145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&lt;</a:t>
            </a:r>
            <a:r>
              <a:rPr lang="ko-KR" altLang="en-US" sz="3200" b="1" dirty="0">
                <a:latin typeface="+mj-ea"/>
                <a:ea typeface="+mj-ea"/>
              </a:rPr>
              <a:t>본론</a:t>
            </a:r>
            <a:r>
              <a:rPr lang="en-US" altLang="ko-KR" sz="3200" b="1" dirty="0">
                <a:latin typeface="+mj-ea"/>
                <a:ea typeface="+mj-ea"/>
              </a:rPr>
              <a:t>&gt;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66B29A-0D22-4C04-8AE8-90C25C572F44}"/>
              </a:ext>
            </a:extLst>
          </p:cNvPr>
          <p:cNvSpPr txBox="1"/>
          <p:nvPr/>
        </p:nvSpPr>
        <p:spPr>
          <a:xfrm>
            <a:off x="1172040" y="2398205"/>
            <a:ext cx="9847915" cy="49552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latin typeface="+mj-ea"/>
                <a:ea typeface="+mj-ea"/>
              </a:rPr>
              <a:t>2.1 </a:t>
            </a:r>
            <a:r>
              <a:rPr lang="ko-KR" altLang="en-US" sz="2800" b="1" dirty="0">
                <a:latin typeface="+mj-ea"/>
                <a:ea typeface="+mj-ea"/>
              </a:rPr>
              <a:t>분석 개요</a:t>
            </a:r>
            <a:endParaRPr lang="en-US" altLang="ko-KR" sz="2800" b="1" dirty="0">
              <a:latin typeface="+mj-ea"/>
              <a:ea typeface="+mj-ea"/>
            </a:endParaRPr>
          </a:p>
          <a:p>
            <a:endParaRPr lang="en-US" altLang="ko-KR" sz="2400" b="1" dirty="0">
              <a:latin typeface="+mj-ea"/>
              <a:ea typeface="+mj-ea"/>
            </a:endParaRPr>
          </a:p>
          <a:p>
            <a:pPr marL="800100" lvl="1" indent="-34290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+mj-ea"/>
                <a:ea typeface="+mj-ea"/>
              </a:rPr>
              <a:t>Double Line Chart</a:t>
            </a:r>
            <a:r>
              <a:rPr lang="ko-KR" altLang="en-US" sz="2400" dirty="0">
                <a:latin typeface="+mj-ea"/>
                <a:ea typeface="+mj-ea"/>
              </a:rPr>
              <a:t>를 통한</a:t>
            </a:r>
            <a:r>
              <a:rPr lang="en-US" altLang="ko-KR" sz="2400" dirty="0">
                <a:latin typeface="+mj-ea"/>
                <a:ea typeface="+mj-ea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latin typeface="+mj-ea"/>
                <a:ea typeface="+mj-ea"/>
              </a:rPr>
              <a:t>시간대별 이용자 추이 </a:t>
            </a:r>
            <a:r>
              <a:rPr lang="ko-KR" altLang="en-US" sz="2400" dirty="0">
                <a:latin typeface="+mj-ea"/>
                <a:ea typeface="+mj-ea"/>
              </a:rPr>
              <a:t>시각화 분석</a:t>
            </a:r>
            <a:br>
              <a:rPr lang="en-US" altLang="ko-KR" sz="2400" dirty="0">
                <a:latin typeface="+mj-ea"/>
                <a:ea typeface="+mj-ea"/>
              </a:rPr>
            </a:br>
            <a:r>
              <a:rPr lang="en-US" altLang="ko-KR" sz="2400" dirty="0">
                <a:latin typeface="+mj-ea"/>
                <a:ea typeface="+mj-ea"/>
              </a:rPr>
              <a:t>+ [</a:t>
            </a:r>
            <a:r>
              <a:rPr lang="ko-KR" altLang="en-US" sz="2400" dirty="0">
                <a:latin typeface="+mj-ea"/>
                <a:ea typeface="+mj-ea"/>
              </a:rPr>
              <a:t>지하철 시간대별 이용현황</a:t>
            </a:r>
            <a:r>
              <a:rPr lang="en-US" altLang="ko-KR" sz="2400" dirty="0">
                <a:latin typeface="+mj-ea"/>
                <a:ea typeface="+mj-ea"/>
              </a:rPr>
              <a:t>] </a:t>
            </a:r>
            <a:r>
              <a:rPr lang="ko-KR" altLang="en-US" sz="2400" dirty="0">
                <a:latin typeface="+mj-ea"/>
                <a:ea typeface="+mj-ea"/>
              </a:rPr>
              <a:t>데이터 사용</a:t>
            </a:r>
            <a:endParaRPr lang="en-US" altLang="ko-KR" sz="2400" dirty="0">
              <a:latin typeface="+mj-ea"/>
              <a:ea typeface="+mj-ea"/>
            </a:endParaRPr>
          </a:p>
          <a:p>
            <a:pPr marL="800100" lvl="1" indent="-342900">
              <a:buClr>
                <a:schemeClr val="tx1"/>
              </a:buClr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800100" lvl="1" indent="-34290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+mj-ea"/>
                <a:ea typeface="+mj-ea"/>
              </a:rPr>
              <a:t>Bar Chart</a:t>
            </a:r>
            <a:r>
              <a:rPr lang="ko-KR" altLang="en-US" sz="2400" dirty="0">
                <a:latin typeface="+mj-ea"/>
                <a:ea typeface="+mj-ea"/>
              </a:rPr>
              <a:t>를 통한 </a:t>
            </a:r>
            <a:r>
              <a:rPr lang="ko-KR" altLang="en-US" sz="2400" dirty="0">
                <a:solidFill>
                  <a:srgbClr val="FF0000"/>
                </a:solidFill>
                <a:latin typeface="+mj-ea"/>
                <a:ea typeface="+mj-ea"/>
              </a:rPr>
              <a:t>시간대별 승</a:t>
            </a:r>
            <a:r>
              <a:rPr lang="en-US" altLang="ko-KR" sz="2400" dirty="0">
                <a:solidFill>
                  <a:srgbClr val="FF0000"/>
                </a:solidFill>
                <a:latin typeface="+mj-ea"/>
                <a:ea typeface="+mj-ea"/>
              </a:rPr>
              <a:t>·</a:t>
            </a:r>
            <a:r>
              <a:rPr lang="ko-KR" altLang="en-US" sz="2400" dirty="0">
                <a:solidFill>
                  <a:srgbClr val="FF0000"/>
                </a:solidFill>
                <a:latin typeface="+mj-ea"/>
                <a:ea typeface="+mj-ea"/>
              </a:rPr>
              <a:t>하차 인원 최대 지하철역 </a:t>
            </a:r>
            <a:r>
              <a:rPr lang="ko-KR" altLang="en-US" sz="2400" dirty="0">
                <a:latin typeface="+mj-ea"/>
                <a:ea typeface="+mj-ea"/>
              </a:rPr>
              <a:t>시각화 분석</a:t>
            </a:r>
            <a:br>
              <a:rPr lang="en-US" altLang="ko-KR" sz="2400" dirty="0">
                <a:latin typeface="+mj-ea"/>
                <a:ea typeface="+mj-ea"/>
              </a:rPr>
            </a:br>
            <a:r>
              <a:rPr lang="en-US" altLang="ko-KR" sz="2400" dirty="0">
                <a:latin typeface="+mj-ea"/>
                <a:ea typeface="+mj-ea"/>
              </a:rPr>
              <a:t>+ [</a:t>
            </a:r>
            <a:r>
              <a:rPr lang="ko-KR" altLang="en-US" sz="2400" dirty="0">
                <a:latin typeface="+mj-ea"/>
                <a:ea typeface="+mj-ea"/>
              </a:rPr>
              <a:t>지하철 시간대별 이용현황</a:t>
            </a:r>
            <a:r>
              <a:rPr lang="en-US" altLang="ko-KR" sz="2400" dirty="0">
                <a:latin typeface="+mj-ea"/>
                <a:ea typeface="+mj-ea"/>
              </a:rPr>
              <a:t>] </a:t>
            </a:r>
            <a:r>
              <a:rPr lang="ko-KR" altLang="en-US" sz="2400" dirty="0">
                <a:latin typeface="+mj-ea"/>
                <a:ea typeface="+mj-ea"/>
              </a:rPr>
              <a:t>데이터 사용</a:t>
            </a:r>
            <a:endParaRPr lang="en-US" altLang="ko-KR" sz="2400" dirty="0">
              <a:latin typeface="+mj-ea"/>
              <a:ea typeface="+mj-ea"/>
            </a:endParaRPr>
          </a:p>
          <a:p>
            <a:pPr marL="800100" lvl="1" indent="-342900">
              <a:buClr>
                <a:schemeClr val="tx1"/>
              </a:buClr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800100" lvl="1" indent="-34290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+mj-ea"/>
                <a:ea typeface="+mj-ea"/>
              </a:rPr>
              <a:t>Pie Chart</a:t>
            </a:r>
            <a:r>
              <a:rPr lang="ko-KR" altLang="en-US" sz="2400" dirty="0">
                <a:latin typeface="+mj-ea"/>
                <a:ea typeface="+mj-ea"/>
              </a:rPr>
              <a:t>를 통한 </a:t>
            </a:r>
            <a:r>
              <a:rPr lang="ko-KR" altLang="en-US" sz="2400" dirty="0">
                <a:solidFill>
                  <a:srgbClr val="FF0000"/>
                </a:solidFill>
                <a:latin typeface="+mj-ea"/>
                <a:ea typeface="+mj-ea"/>
              </a:rPr>
              <a:t>유</a:t>
            </a:r>
            <a:r>
              <a:rPr lang="en-US" altLang="ko-KR" sz="2400" dirty="0">
                <a:solidFill>
                  <a:srgbClr val="FF0000"/>
                </a:solidFill>
                <a:latin typeface="+mj-ea"/>
                <a:ea typeface="+mj-ea"/>
              </a:rPr>
              <a:t>·</a:t>
            </a:r>
            <a:r>
              <a:rPr lang="ko-KR" altLang="en-US" sz="2400" dirty="0">
                <a:solidFill>
                  <a:srgbClr val="FF0000"/>
                </a:solidFill>
                <a:latin typeface="+mj-ea"/>
                <a:ea typeface="+mj-ea"/>
              </a:rPr>
              <a:t>무임 승</a:t>
            </a:r>
            <a:r>
              <a:rPr lang="en-US" altLang="ko-KR" sz="2400" dirty="0">
                <a:solidFill>
                  <a:srgbClr val="FF0000"/>
                </a:solidFill>
                <a:latin typeface="+mj-ea"/>
                <a:ea typeface="+mj-ea"/>
              </a:rPr>
              <a:t>·</a:t>
            </a:r>
            <a:r>
              <a:rPr lang="ko-KR" altLang="en-US" sz="2400" dirty="0">
                <a:solidFill>
                  <a:srgbClr val="FF0000"/>
                </a:solidFill>
                <a:latin typeface="+mj-ea"/>
                <a:ea typeface="+mj-ea"/>
              </a:rPr>
              <a:t>하차 인원 비율 </a:t>
            </a:r>
            <a:r>
              <a:rPr lang="ko-KR" altLang="en-US" sz="2400" dirty="0">
                <a:latin typeface="+mj-ea"/>
                <a:ea typeface="+mj-ea"/>
              </a:rPr>
              <a:t>시각화 분석</a:t>
            </a:r>
            <a:br>
              <a:rPr lang="en-US" altLang="ko-KR" sz="2400" dirty="0">
                <a:latin typeface="+mj-ea"/>
                <a:ea typeface="+mj-ea"/>
              </a:rPr>
            </a:br>
            <a:r>
              <a:rPr lang="en-US" altLang="ko-KR" sz="2400" dirty="0">
                <a:latin typeface="+mj-ea"/>
                <a:ea typeface="+mj-ea"/>
              </a:rPr>
              <a:t>+ [</a:t>
            </a:r>
            <a:r>
              <a:rPr lang="ko-KR" altLang="en-US" sz="2400" dirty="0">
                <a:latin typeface="+mj-ea"/>
                <a:ea typeface="+mj-ea"/>
              </a:rPr>
              <a:t>지하철 유무임별 이용현황</a:t>
            </a:r>
            <a:r>
              <a:rPr lang="en-US" altLang="ko-KR" sz="2400" dirty="0">
                <a:latin typeface="+mj-ea"/>
                <a:ea typeface="+mj-ea"/>
              </a:rPr>
              <a:t>] </a:t>
            </a:r>
            <a:r>
              <a:rPr lang="ko-KR" altLang="en-US" sz="2400" dirty="0">
                <a:latin typeface="+mj-ea"/>
                <a:ea typeface="+mj-ea"/>
              </a:rPr>
              <a:t>데이터 사용</a:t>
            </a:r>
            <a:endParaRPr lang="en-US" altLang="ko-KR" sz="2400" dirty="0">
              <a:latin typeface="+mj-ea"/>
              <a:ea typeface="+mj-ea"/>
            </a:endParaRPr>
          </a:p>
          <a:p>
            <a:pPr marL="800100" lvl="1" indent="-342900">
              <a:buClr>
                <a:schemeClr val="tx1"/>
              </a:buClr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800100" lvl="1" indent="-34290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+mj-ea"/>
                <a:ea typeface="+mj-ea"/>
              </a:rPr>
              <a:t>Map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en-US" altLang="ko-KR" sz="2400" dirty="0">
                <a:latin typeface="+mj-ea"/>
                <a:ea typeface="+mj-ea"/>
              </a:rPr>
              <a:t>Chart</a:t>
            </a:r>
            <a:r>
              <a:rPr lang="ko-KR" altLang="en-US" sz="2400" dirty="0">
                <a:latin typeface="+mj-ea"/>
                <a:ea typeface="+mj-ea"/>
              </a:rPr>
              <a:t>를 통한 </a:t>
            </a:r>
            <a:r>
              <a:rPr lang="ko-KR" altLang="en-US" sz="2400" dirty="0">
                <a:solidFill>
                  <a:srgbClr val="FF0000"/>
                </a:solidFill>
                <a:latin typeface="+mj-ea"/>
                <a:ea typeface="+mj-ea"/>
              </a:rPr>
              <a:t>이용 승객 최다 </a:t>
            </a:r>
            <a:r>
              <a:rPr lang="en-US" altLang="ko-KR" sz="2400" dirty="0">
                <a:solidFill>
                  <a:srgbClr val="FF0000"/>
                </a:solidFill>
                <a:latin typeface="+mj-ea"/>
                <a:ea typeface="+mj-ea"/>
              </a:rPr>
              <a:t>10</a:t>
            </a:r>
            <a:r>
              <a:rPr lang="ko-KR" altLang="en-US" sz="2400" dirty="0">
                <a:solidFill>
                  <a:srgbClr val="FF0000"/>
                </a:solidFill>
                <a:latin typeface="+mj-ea"/>
                <a:ea typeface="+mj-ea"/>
              </a:rPr>
              <a:t>개 지하철역 </a:t>
            </a:r>
            <a:r>
              <a:rPr lang="ko-KR" altLang="en-US" sz="2400" dirty="0">
                <a:latin typeface="+mj-ea"/>
                <a:ea typeface="+mj-ea"/>
              </a:rPr>
              <a:t>시각화 분석</a:t>
            </a:r>
            <a:br>
              <a:rPr lang="en-US" altLang="ko-KR" sz="2400" dirty="0">
                <a:latin typeface="+mj-ea"/>
                <a:ea typeface="+mj-ea"/>
              </a:rPr>
            </a:br>
            <a:r>
              <a:rPr lang="en-US" altLang="ko-KR" sz="2400" dirty="0">
                <a:latin typeface="+mj-ea"/>
                <a:ea typeface="+mj-ea"/>
              </a:rPr>
              <a:t>+ [</a:t>
            </a:r>
            <a:r>
              <a:rPr lang="ko-KR" altLang="en-US" sz="2400" dirty="0">
                <a:latin typeface="+mj-ea"/>
                <a:ea typeface="+mj-ea"/>
              </a:rPr>
              <a:t>지하철 노선별 역별 이용현황</a:t>
            </a:r>
            <a:r>
              <a:rPr lang="en-US" altLang="ko-KR" sz="2400" dirty="0">
                <a:latin typeface="+mj-ea"/>
                <a:ea typeface="+mj-ea"/>
              </a:rPr>
              <a:t>] </a:t>
            </a:r>
            <a:r>
              <a:rPr lang="ko-KR" altLang="en-US" sz="2400" dirty="0">
                <a:latin typeface="+mj-ea"/>
                <a:ea typeface="+mj-ea"/>
              </a:rPr>
              <a:t>데이터 사용</a:t>
            </a:r>
            <a:endParaRPr lang="en-US" altLang="ko-KR" sz="2400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5D2E85-6905-4C94-BE97-14823E0A0816}"/>
              </a:ext>
            </a:extLst>
          </p:cNvPr>
          <p:cNvSpPr txBox="1"/>
          <p:nvPr/>
        </p:nvSpPr>
        <p:spPr>
          <a:xfrm>
            <a:off x="1738747" y="7935886"/>
            <a:ext cx="87145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latin typeface="+mj-ea"/>
                <a:ea typeface="+mj-ea"/>
              </a:rPr>
              <a:t>&lt;</a:t>
            </a:r>
            <a:r>
              <a:rPr lang="ko-KR" altLang="en-US" sz="2000" dirty="0">
                <a:latin typeface="+mj-ea"/>
                <a:ea typeface="+mj-ea"/>
              </a:rPr>
              <a:t>예시</a:t>
            </a:r>
            <a:r>
              <a:rPr lang="en-US" altLang="ko-KR" sz="2000" dirty="0">
                <a:latin typeface="+mj-ea"/>
                <a:ea typeface="+mj-ea"/>
              </a:rPr>
              <a:t>&gt;</a:t>
            </a:r>
            <a:endParaRPr lang="ko-KR" altLang="en-US" sz="2000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B93CB0-ACF4-400F-910E-4CA1B6155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747" y="8440948"/>
            <a:ext cx="3780000" cy="221603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3" name="그림 12" descr="지도이(가) 표시된 사진&#10;&#10;자동 생성된 설명">
            <a:extLst>
              <a:ext uri="{FF2B5EF4-FFF2-40B4-BE49-F238E27FC236}">
                <a16:creationId xmlns:a16="http://schemas.microsoft.com/office/drawing/2014/main" id="{CDC4E4E9-CC46-46C4-8675-932DF7C208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250" y="8440948"/>
            <a:ext cx="3780000" cy="258651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47A6A54-6041-498B-B74C-9C2293AC3E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747" y="11301617"/>
            <a:ext cx="3780000" cy="313342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07E5A30-9632-4089-A659-86BD90D3B3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748" y="12633512"/>
            <a:ext cx="3780000" cy="313342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47A651C-346B-449C-BE3D-3C345FB713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250" y="11301617"/>
            <a:ext cx="3780000" cy="313342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620537F-E35C-4C21-8733-85B90056A8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250" y="12633512"/>
            <a:ext cx="3780000" cy="313342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98635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9666B29A-0D22-4C04-8AE8-90C25C572F44}"/>
              </a:ext>
            </a:extLst>
          </p:cNvPr>
          <p:cNvSpPr txBox="1"/>
          <p:nvPr/>
        </p:nvSpPr>
        <p:spPr>
          <a:xfrm>
            <a:off x="1172040" y="1267880"/>
            <a:ext cx="984791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latin typeface="+mj-ea"/>
                <a:ea typeface="+mj-ea"/>
              </a:rPr>
              <a:t>2.1 </a:t>
            </a:r>
            <a:r>
              <a:rPr lang="ko-KR" altLang="en-US" sz="2800" b="1" dirty="0">
                <a:latin typeface="+mj-ea"/>
                <a:ea typeface="+mj-ea"/>
              </a:rPr>
              <a:t>시간대별 이용자 추이</a:t>
            </a:r>
            <a:endParaRPr lang="en-US" altLang="ko-KR" sz="2800" b="1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BFAC60-ADA3-4F69-83D3-3D184374DF6E}"/>
              </a:ext>
            </a:extLst>
          </p:cNvPr>
          <p:cNvSpPr txBox="1"/>
          <p:nvPr/>
        </p:nvSpPr>
        <p:spPr>
          <a:xfrm>
            <a:off x="1172040" y="1993160"/>
            <a:ext cx="9847915" cy="12280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2.1.1 </a:t>
            </a:r>
            <a:r>
              <a:rPr lang="ko-KR" altLang="en-US" sz="2400" b="1" dirty="0">
                <a:latin typeface="+mj-ea"/>
                <a:ea typeface="+mj-ea"/>
              </a:rPr>
              <a:t>시각화 프로세스</a:t>
            </a:r>
            <a:endParaRPr lang="en-US" altLang="ko-KR" sz="2400" b="1" dirty="0">
              <a:latin typeface="+mj-ea"/>
              <a:ea typeface="+mj-ea"/>
            </a:endParaRPr>
          </a:p>
          <a:p>
            <a:endParaRPr lang="en-US" altLang="ko-KR" sz="2400" b="1" dirty="0">
              <a:latin typeface="+mj-ea"/>
              <a:ea typeface="+mj-ea"/>
            </a:endParaRPr>
          </a:p>
          <a:p>
            <a:pPr lvl="1"/>
            <a:r>
              <a:rPr lang="en-US" altLang="ko-KR" sz="2400" b="1" dirty="0">
                <a:latin typeface="+mj-ea"/>
                <a:ea typeface="+mj-ea"/>
              </a:rPr>
              <a:t>[</a:t>
            </a:r>
            <a:r>
              <a:rPr lang="ko-KR" altLang="en-US" sz="2400" b="1" dirty="0">
                <a:latin typeface="+mj-ea"/>
                <a:ea typeface="+mj-ea"/>
              </a:rPr>
              <a:t>데이터 전처리</a:t>
            </a:r>
            <a:r>
              <a:rPr lang="en-US" altLang="ko-KR" sz="2400" b="1" dirty="0">
                <a:latin typeface="+mj-ea"/>
                <a:ea typeface="+mj-ea"/>
              </a:rPr>
              <a:t>]</a:t>
            </a:r>
          </a:p>
          <a:p>
            <a:pPr lvl="1"/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j-ea"/>
                <a:ea typeface="+mj-ea"/>
              </a:rPr>
              <a:t>제목 행 구조 및 이름 변경</a:t>
            </a: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j-ea"/>
                <a:ea typeface="+mj-ea"/>
              </a:rPr>
              <a:t>호선과 역 이름을 이은 열 추가 </a:t>
            </a:r>
            <a:r>
              <a:rPr lang="en-US" altLang="ko-KR" sz="2400" dirty="0">
                <a:latin typeface="+mj-ea"/>
                <a:ea typeface="+mj-ea"/>
              </a:rPr>
              <a:t>ex) </a:t>
            </a:r>
            <a:r>
              <a:rPr lang="ko-KR" altLang="en-US" sz="2400" dirty="0">
                <a:latin typeface="+mj-ea"/>
                <a:ea typeface="+mj-ea"/>
              </a:rPr>
              <a:t>서울역 </a:t>
            </a:r>
            <a:r>
              <a:rPr lang="en-US" altLang="ko-KR" sz="2400" dirty="0">
                <a:latin typeface="+mj-ea"/>
                <a:ea typeface="+mj-ea"/>
              </a:rPr>
              <a:t>1</a:t>
            </a:r>
            <a:r>
              <a:rPr lang="ko-KR" altLang="en-US" sz="2400" dirty="0">
                <a:latin typeface="+mj-ea"/>
                <a:ea typeface="+mj-ea"/>
              </a:rPr>
              <a:t>호선</a:t>
            </a:r>
            <a:endParaRPr lang="en-US" altLang="ko-KR" sz="2400" dirty="0">
              <a:latin typeface="+mj-ea"/>
              <a:ea typeface="+mj-ea"/>
            </a:endParaRPr>
          </a:p>
          <a:p>
            <a:pPr lvl="1"/>
            <a:endParaRPr lang="en-US" altLang="ko-KR" sz="2400" b="1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+mj-ea"/>
                <a:ea typeface="+mj-ea"/>
              </a:rPr>
              <a:t>Sapply() </a:t>
            </a:r>
            <a:r>
              <a:rPr lang="ko-KR" altLang="en-US" sz="2400" dirty="0">
                <a:latin typeface="+mj-ea"/>
                <a:ea typeface="+mj-ea"/>
              </a:rPr>
              <a:t>함수 이용 열</a:t>
            </a:r>
            <a:r>
              <a:rPr lang="en-US" altLang="ko-KR" sz="2400" dirty="0">
                <a:latin typeface="+mj-ea"/>
                <a:ea typeface="+mj-ea"/>
              </a:rPr>
              <a:t>(</a:t>
            </a:r>
            <a:r>
              <a:rPr lang="ko-KR" altLang="en-US" sz="2400" dirty="0">
                <a:latin typeface="+mj-ea"/>
                <a:ea typeface="+mj-ea"/>
              </a:rPr>
              <a:t>시간대</a:t>
            </a:r>
            <a:r>
              <a:rPr lang="en-US" altLang="ko-KR" sz="2400" dirty="0">
                <a:latin typeface="+mj-ea"/>
                <a:ea typeface="+mj-ea"/>
              </a:rPr>
              <a:t>)</a:t>
            </a:r>
            <a:r>
              <a:rPr lang="ko-KR" altLang="en-US" sz="2400" dirty="0">
                <a:latin typeface="+mj-ea"/>
                <a:ea typeface="+mj-ea"/>
              </a:rPr>
              <a:t>별 합계 산출</a:t>
            </a: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+mj-ea"/>
                <a:ea typeface="+mj-ea"/>
              </a:rPr>
              <a:t>For</a:t>
            </a:r>
            <a:r>
              <a:rPr lang="ko-KR" altLang="en-US" sz="2400" dirty="0">
                <a:latin typeface="+mj-ea"/>
                <a:ea typeface="+mj-ea"/>
              </a:rPr>
              <a:t>문 이용 승</a:t>
            </a:r>
            <a:r>
              <a:rPr lang="en-US" altLang="ko-KR" sz="2400" dirty="0">
                <a:latin typeface="+mj-ea"/>
                <a:ea typeface="+mj-ea"/>
              </a:rPr>
              <a:t>·</a:t>
            </a:r>
            <a:r>
              <a:rPr lang="ko-KR" altLang="en-US" sz="2400" dirty="0">
                <a:latin typeface="+mj-ea"/>
                <a:ea typeface="+mj-ea"/>
              </a:rPr>
              <a:t>하차 분리된 벡터 추출</a:t>
            </a: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+mj-ea"/>
                <a:ea typeface="+mj-ea"/>
              </a:rPr>
              <a:t>T() </a:t>
            </a:r>
            <a:r>
              <a:rPr lang="ko-KR" altLang="en-US" sz="2400" dirty="0">
                <a:latin typeface="+mj-ea"/>
                <a:ea typeface="+mj-ea"/>
              </a:rPr>
              <a:t>함수 이용 승</a:t>
            </a:r>
            <a:r>
              <a:rPr lang="en-US" altLang="ko-KR" sz="2400" dirty="0">
                <a:latin typeface="+mj-ea"/>
                <a:ea typeface="+mj-ea"/>
              </a:rPr>
              <a:t>·</a:t>
            </a:r>
            <a:r>
              <a:rPr lang="ko-KR" altLang="en-US" sz="2400" dirty="0">
                <a:latin typeface="+mj-ea"/>
                <a:ea typeface="+mj-ea"/>
              </a:rPr>
              <a:t>하차 벡터 전치</a:t>
            </a:r>
            <a:r>
              <a:rPr lang="en-US" altLang="ko-KR" sz="2400" dirty="0">
                <a:latin typeface="+mj-ea"/>
                <a:ea typeface="+mj-ea"/>
              </a:rPr>
              <a:t>(</a:t>
            </a:r>
            <a:r>
              <a:rPr lang="ko-KR" altLang="en-US" sz="2400" dirty="0">
                <a:latin typeface="+mj-ea"/>
                <a:ea typeface="+mj-ea"/>
              </a:rPr>
              <a:t>가로 행 </a:t>
            </a:r>
            <a:r>
              <a:rPr lang="en-US" altLang="ko-KR" sz="2400" dirty="0">
                <a:latin typeface="+mj-ea"/>
                <a:ea typeface="+mj-ea"/>
              </a:rPr>
              <a:t>-&gt; </a:t>
            </a:r>
            <a:r>
              <a:rPr lang="ko-KR" altLang="en-US" sz="2400" dirty="0">
                <a:latin typeface="+mj-ea"/>
                <a:ea typeface="+mj-ea"/>
              </a:rPr>
              <a:t>세로 열</a:t>
            </a:r>
            <a:r>
              <a:rPr lang="en-US" altLang="ko-KR" sz="2400" dirty="0">
                <a:latin typeface="+mj-ea"/>
                <a:ea typeface="+mj-ea"/>
              </a:rPr>
              <a:t>)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j-ea"/>
                <a:ea typeface="+mj-ea"/>
              </a:rPr>
              <a:t>그래프 출력 위한 데이터프레임 생성</a:t>
            </a: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j-ea"/>
                <a:ea typeface="+mj-ea"/>
              </a:rPr>
              <a:t>그래프 가로 시간 축 열 생성</a:t>
            </a:r>
            <a:endParaRPr lang="en-US" altLang="ko-KR" sz="2400" dirty="0">
              <a:latin typeface="+mj-ea"/>
              <a:ea typeface="+mj-ea"/>
            </a:endParaRPr>
          </a:p>
          <a:p>
            <a:pPr lvl="2"/>
            <a:endParaRPr lang="en-US" altLang="ko-KR" sz="2400" dirty="0">
              <a:latin typeface="+mj-ea"/>
              <a:ea typeface="+mj-ea"/>
            </a:endParaRPr>
          </a:p>
          <a:p>
            <a:pPr lvl="2"/>
            <a:endParaRPr lang="en-US" altLang="ko-KR" sz="2400" dirty="0">
              <a:latin typeface="+mj-ea"/>
              <a:ea typeface="+mj-ea"/>
            </a:endParaRPr>
          </a:p>
          <a:p>
            <a:pPr lvl="2"/>
            <a:endParaRPr lang="en-US" altLang="ko-KR" sz="2400" dirty="0">
              <a:latin typeface="+mj-ea"/>
              <a:ea typeface="+mj-ea"/>
            </a:endParaRPr>
          </a:p>
          <a:p>
            <a:pPr lvl="1"/>
            <a:r>
              <a:rPr lang="en-US" altLang="ko-KR" sz="2400" b="1" dirty="0">
                <a:latin typeface="+mj-ea"/>
                <a:ea typeface="+mj-ea"/>
              </a:rPr>
              <a:t>[</a:t>
            </a:r>
            <a:r>
              <a:rPr lang="ko-KR" altLang="en-US" sz="2400" b="1" dirty="0">
                <a:latin typeface="+mj-ea"/>
                <a:ea typeface="+mj-ea"/>
              </a:rPr>
              <a:t>데이터 시각화</a:t>
            </a:r>
            <a:r>
              <a:rPr lang="en-US" altLang="ko-KR" sz="2400" b="1" dirty="0">
                <a:latin typeface="+mj-ea"/>
                <a:ea typeface="+mj-ea"/>
              </a:rPr>
              <a:t>]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en-US" altLang="ko-KR" sz="2400" b="1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+mj-ea"/>
                <a:ea typeface="+mj-ea"/>
              </a:rPr>
              <a:t>Ggplot2, extrafont </a:t>
            </a:r>
            <a:r>
              <a:rPr lang="ko-KR" altLang="en-US" sz="2400" dirty="0">
                <a:latin typeface="+mj-ea"/>
                <a:ea typeface="+mj-ea"/>
              </a:rPr>
              <a:t>라이브러리 로드</a:t>
            </a: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j-ea"/>
                <a:ea typeface="+mj-ea"/>
              </a:rPr>
              <a:t>테마 설정</a:t>
            </a: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j-ea"/>
                <a:ea typeface="+mj-ea"/>
              </a:rPr>
              <a:t>제목 및 제목 옵션 설정</a:t>
            </a: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j-ea"/>
                <a:ea typeface="+mj-ea"/>
              </a:rPr>
              <a:t>축 표시 설정</a:t>
            </a: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j-ea"/>
                <a:ea typeface="+mj-ea"/>
              </a:rPr>
              <a:t>범례 및 범례 옵션 설정</a:t>
            </a: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+mj-ea"/>
                <a:ea typeface="+mj-ea"/>
              </a:rPr>
              <a:t>Y</a:t>
            </a:r>
            <a:r>
              <a:rPr lang="ko-KR" altLang="en-US" sz="2400" dirty="0">
                <a:latin typeface="+mj-ea"/>
                <a:ea typeface="+mj-ea"/>
              </a:rPr>
              <a:t>축 출력값 설정</a:t>
            </a:r>
            <a:endParaRPr lang="en-US" altLang="ko-KR" sz="2400" dirty="0">
              <a:latin typeface="+mj-ea"/>
              <a:ea typeface="+mj-ea"/>
            </a:endParaRPr>
          </a:p>
        </p:txBody>
      </p:sp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1BA67DFC-C03D-4CA3-8FB5-FF053E629CD6}"/>
              </a:ext>
            </a:extLst>
          </p:cNvPr>
          <p:cNvSpPr/>
          <p:nvPr/>
        </p:nvSpPr>
        <p:spPr>
          <a:xfrm>
            <a:off x="8891081" y="3599234"/>
            <a:ext cx="214008" cy="856034"/>
          </a:xfrm>
          <a:prstGeom prst="rightBracket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8EC7A64-58AE-4939-8F99-05719BB49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008" y="3492229"/>
            <a:ext cx="1070043" cy="1070043"/>
          </a:xfrm>
          <a:prstGeom prst="rect">
            <a:avLst/>
          </a:prstGeom>
        </p:spPr>
      </p:pic>
      <p:pic>
        <p:nvPicPr>
          <p:cNvPr id="28" name="Picture 16" descr="선 그래프 무료 아이콘">
            <a:extLst>
              <a:ext uri="{FF2B5EF4-FFF2-40B4-BE49-F238E27FC236}">
                <a16:creationId xmlns:a16="http://schemas.microsoft.com/office/drawing/2014/main" id="{8F44245A-8AA8-4BA1-9F32-BDE98F354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545" y="1145102"/>
            <a:ext cx="645998" cy="64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F2E30F33-6410-491D-820B-1A72390255D4}"/>
              </a:ext>
            </a:extLst>
          </p:cNvPr>
          <p:cNvGrpSpPr/>
          <p:nvPr/>
        </p:nvGrpSpPr>
        <p:grpSpPr>
          <a:xfrm>
            <a:off x="0" y="0"/>
            <a:ext cx="12435201" cy="16435268"/>
            <a:chOff x="0" y="0"/>
            <a:chExt cx="12435201" cy="1643526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CE8DF-788C-4245-8EFA-75B1B545C9ED}"/>
                </a:ext>
              </a:extLst>
            </p:cNvPr>
            <p:cNvSpPr txBox="1"/>
            <p:nvPr/>
          </p:nvSpPr>
          <p:spPr>
            <a:xfrm>
              <a:off x="0" y="0"/>
              <a:ext cx="12192000" cy="1643526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00B050"/>
                  </a:solidFill>
                </a:rPr>
                <a:t>### title : </a:t>
              </a:r>
              <a:r>
                <a:rPr lang="ko-KR" altLang="en-US" dirty="0">
                  <a:solidFill>
                    <a:srgbClr val="00B050"/>
                  </a:solidFill>
                </a:rPr>
                <a:t>지하철 시간대별 승하차 인원 추이 시각화</a:t>
              </a:r>
              <a:r>
                <a:rPr lang="en-US" altLang="ko-KR" dirty="0">
                  <a:solidFill>
                    <a:srgbClr val="00B050"/>
                  </a:solidFill>
                </a:rPr>
                <a:t>.</a:t>
              </a:r>
            </a:p>
            <a:p>
              <a:r>
                <a:rPr lang="en-US" altLang="ko-KR" dirty="0">
                  <a:solidFill>
                    <a:srgbClr val="00B050"/>
                  </a:solidFill>
                </a:rPr>
                <a:t>### email : ynjoon@naver.com</a:t>
              </a:r>
            </a:p>
            <a:p>
              <a:r>
                <a:rPr lang="en-US" altLang="ko-KR" dirty="0">
                  <a:solidFill>
                    <a:srgbClr val="00B050"/>
                  </a:solidFill>
                </a:rPr>
                <a:t># --------------------------------------------------------------------------------------------</a:t>
              </a:r>
              <a:endParaRPr lang="en-US" altLang="ko-KR" dirty="0"/>
            </a:p>
            <a:p>
              <a:r>
                <a:rPr lang="en-US" altLang="ko-KR" dirty="0">
                  <a:solidFill>
                    <a:srgbClr val="00B050"/>
                  </a:solidFill>
                </a:rPr>
                <a:t>### </a:t>
              </a:r>
              <a:r>
                <a:rPr lang="ko-KR" altLang="en-US" dirty="0">
                  <a:solidFill>
                    <a:srgbClr val="00B050"/>
                  </a:solidFill>
                </a:rPr>
                <a:t>데이터 로드</a:t>
              </a:r>
              <a:r>
                <a:rPr lang="en-US" altLang="ko-KR" dirty="0">
                  <a:solidFill>
                    <a:srgbClr val="00B050"/>
                  </a:solidFill>
                </a:rPr>
                <a:t>.</a:t>
              </a:r>
            </a:p>
            <a:p>
              <a:r>
                <a:rPr lang="en-US" altLang="ko-KR" dirty="0"/>
                <a:t>setwd("C:\\Users\\yoonjun\\Desktop\\jun\\4_1\\R_programming_visualization\\</a:t>
              </a:r>
              <a:r>
                <a:rPr lang="ko-KR" altLang="en-US" dirty="0"/>
                <a:t>과제</a:t>
              </a:r>
              <a:r>
                <a:rPr lang="en-US" altLang="ko-KR" dirty="0"/>
                <a:t>\\</a:t>
              </a:r>
              <a:r>
                <a:rPr lang="ko-KR" altLang="en-US" dirty="0"/>
                <a:t>기말과제</a:t>
              </a:r>
              <a:r>
                <a:rPr lang="en-US" altLang="ko-KR" dirty="0"/>
                <a:t>\\01")</a:t>
              </a:r>
            </a:p>
            <a:p>
              <a:r>
                <a:rPr lang="en-US" altLang="ko-KR" dirty="0"/>
                <a:t>data &lt;- read.csv('data01.csv', stringsAsFactors = F)</a:t>
              </a:r>
            </a:p>
            <a:p>
              <a:r>
                <a:rPr lang="en-US" altLang="ko-KR" dirty="0"/>
                <a:t>head(data)</a:t>
              </a:r>
            </a:p>
            <a:p>
              <a:r>
                <a:rPr lang="en-US" altLang="ko-KR" dirty="0"/>
                <a:t>str(data)</a:t>
              </a:r>
            </a:p>
            <a:p>
              <a:endParaRPr lang="en-US" altLang="ko-KR" dirty="0"/>
            </a:p>
            <a:p>
              <a:endParaRPr lang="en-US" altLang="ko-KR" dirty="0"/>
            </a:p>
            <a:p>
              <a:r>
                <a:rPr lang="en-US" altLang="ko-KR" dirty="0">
                  <a:solidFill>
                    <a:srgbClr val="00B050"/>
                  </a:solidFill>
                </a:rPr>
                <a:t>### </a:t>
              </a:r>
              <a:r>
                <a:rPr lang="ko-KR" altLang="en-US" dirty="0">
                  <a:solidFill>
                    <a:srgbClr val="00B050"/>
                  </a:solidFill>
                </a:rPr>
                <a:t>시간대별 승하차 인원합 구하기</a:t>
              </a:r>
              <a:r>
                <a:rPr lang="en-US" altLang="ko-KR" dirty="0">
                  <a:solidFill>
                    <a:srgbClr val="00B050"/>
                  </a:solidFill>
                </a:rPr>
                <a:t>.</a:t>
              </a:r>
            </a:p>
            <a:p>
              <a:r>
                <a:rPr lang="en-US" altLang="ko-KR" dirty="0"/>
                <a:t>total &lt;- sapply(data[4:51],sum)</a:t>
              </a:r>
            </a:p>
            <a:p>
              <a:r>
                <a:rPr lang="en-US" altLang="ko-KR" dirty="0"/>
                <a:t>t_in &lt;- c() </a:t>
              </a:r>
              <a:r>
                <a:rPr lang="en-US" altLang="ko-KR" dirty="0">
                  <a:solidFill>
                    <a:srgbClr val="00B050"/>
                  </a:solidFill>
                </a:rPr>
                <a:t># </a:t>
              </a:r>
              <a:r>
                <a:rPr lang="ko-KR" altLang="en-US" dirty="0">
                  <a:solidFill>
                    <a:srgbClr val="00B050"/>
                  </a:solidFill>
                </a:rPr>
                <a:t>시간별 승차 벡터 초기화</a:t>
              </a:r>
              <a:r>
                <a:rPr lang="en-US" altLang="ko-KR" dirty="0">
                  <a:solidFill>
                    <a:srgbClr val="00B050"/>
                  </a:solidFill>
                </a:rPr>
                <a:t>.</a:t>
              </a:r>
            </a:p>
            <a:p>
              <a:r>
                <a:rPr lang="en-US" altLang="ko-KR" dirty="0"/>
                <a:t>t_out &lt;- c() </a:t>
              </a:r>
              <a:r>
                <a:rPr lang="en-US" altLang="ko-KR" dirty="0">
                  <a:solidFill>
                    <a:srgbClr val="00B050"/>
                  </a:solidFill>
                </a:rPr>
                <a:t># </a:t>
              </a:r>
              <a:r>
                <a:rPr lang="ko-KR" altLang="en-US" dirty="0">
                  <a:solidFill>
                    <a:srgbClr val="00B050"/>
                  </a:solidFill>
                </a:rPr>
                <a:t>시간별 하차 벡터 초기화</a:t>
              </a:r>
              <a:r>
                <a:rPr lang="en-US" altLang="ko-KR" dirty="0">
                  <a:solidFill>
                    <a:srgbClr val="00B050"/>
                  </a:solidFill>
                </a:rPr>
                <a:t>.</a:t>
              </a:r>
            </a:p>
            <a:p>
              <a:endParaRPr lang="en-US" altLang="ko-KR" dirty="0"/>
            </a:p>
            <a:p>
              <a:r>
                <a:rPr lang="en-US" altLang="ko-KR" dirty="0"/>
                <a:t>for (i in 1:24){</a:t>
              </a:r>
            </a:p>
            <a:p>
              <a:r>
                <a:rPr lang="en-US" altLang="ko-KR" dirty="0"/>
                <a:t>  t_in &lt;- cbind(t_in, total[[2*i-1]])</a:t>
              </a:r>
            </a:p>
            <a:p>
              <a:r>
                <a:rPr lang="en-US" altLang="ko-KR" dirty="0"/>
                <a:t>  t_out &lt;- cbind(t_out, total[[2*i]])</a:t>
              </a:r>
            </a:p>
            <a:p>
              <a:r>
                <a:rPr lang="en-US" altLang="ko-KR" dirty="0"/>
                <a:t>}</a:t>
              </a:r>
            </a:p>
            <a:p>
              <a:endParaRPr lang="en-US" altLang="ko-KR" dirty="0"/>
            </a:p>
            <a:p>
              <a:r>
                <a:rPr lang="en-US" altLang="ko-KR" dirty="0"/>
                <a:t>t_in </a:t>
              </a:r>
            </a:p>
            <a:p>
              <a:r>
                <a:rPr lang="en-US" altLang="ko-KR" dirty="0"/>
                <a:t>t_out</a:t>
              </a:r>
            </a:p>
            <a:p>
              <a:r>
                <a:rPr lang="en-US" altLang="ko-KR" dirty="0"/>
                <a:t>str(t_in)</a:t>
              </a:r>
            </a:p>
            <a:p>
              <a:r>
                <a:rPr lang="en-US" altLang="ko-KR" dirty="0"/>
                <a:t>str(t_out)</a:t>
              </a:r>
            </a:p>
            <a:p>
              <a:r>
                <a:rPr lang="en-US" altLang="ko-KR" dirty="0"/>
                <a:t>t_in &lt;- t(t_in) </a:t>
              </a:r>
              <a:r>
                <a:rPr lang="en-US" altLang="ko-KR" dirty="0">
                  <a:solidFill>
                    <a:srgbClr val="00B050"/>
                  </a:solidFill>
                </a:rPr>
                <a:t># </a:t>
              </a:r>
              <a:r>
                <a:rPr lang="ko-KR" altLang="en-US" dirty="0">
                  <a:solidFill>
                    <a:srgbClr val="00B050"/>
                  </a:solidFill>
                </a:rPr>
                <a:t>전치</a:t>
              </a:r>
              <a:r>
                <a:rPr lang="en-US" altLang="ko-KR" dirty="0">
                  <a:solidFill>
                    <a:srgbClr val="00B050"/>
                  </a:solidFill>
                </a:rPr>
                <a:t>.</a:t>
              </a:r>
            </a:p>
            <a:p>
              <a:r>
                <a:rPr lang="en-US" altLang="ko-KR" dirty="0"/>
                <a:t>t_out &lt;- t(t_out) </a:t>
              </a:r>
              <a:r>
                <a:rPr lang="en-US" altLang="ko-KR" dirty="0">
                  <a:solidFill>
                    <a:srgbClr val="00B050"/>
                  </a:solidFill>
                </a:rPr>
                <a:t># </a:t>
              </a:r>
              <a:r>
                <a:rPr lang="ko-KR" altLang="en-US" dirty="0">
                  <a:solidFill>
                    <a:srgbClr val="00B050"/>
                  </a:solidFill>
                </a:rPr>
                <a:t>전치</a:t>
              </a:r>
              <a:r>
                <a:rPr lang="en-US" altLang="ko-KR" dirty="0">
                  <a:solidFill>
                    <a:srgbClr val="00B050"/>
                  </a:solidFill>
                </a:rPr>
                <a:t>.</a:t>
              </a:r>
            </a:p>
            <a:p>
              <a:endParaRPr lang="en-US" altLang="ko-KR" dirty="0"/>
            </a:p>
            <a:p>
              <a:endParaRPr lang="en-US" altLang="ko-KR" dirty="0"/>
            </a:p>
            <a:p>
              <a:r>
                <a:rPr lang="en-US" altLang="ko-KR" dirty="0">
                  <a:solidFill>
                    <a:srgbClr val="00B050"/>
                  </a:solidFill>
                </a:rPr>
                <a:t>### </a:t>
              </a:r>
              <a:r>
                <a:rPr lang="ko-KR" altLang="en-US" dirty="0">
                  <a:solidFill>
                    <a:srgbClr val="00B050"/>
                  </a:solidFill>
                </a:rPr>
                <a:t>그래프 출력을 위한 데이터프레임 생성 및 편집</a:t>
              </a:r>
              <a:r>
                <a:rPr lang="en-US" altLang="ko-KR" dirty="0">
                  <a:solidFill>
                    <a:srgbClr val="00B050"/>
                  </a:solidFill>
                </a:rPr>
                <a:t>.</a:t>
              </a:r>
            </a:p>
            <a:p>
              <a:r>
                <a:rPr lang="en-US" altLang="ko-KR" dirty="0"/>
                <a:t>df &lt;- rbind(t_in, t_out)</a:t>
              </a:r>
            </a:p>
            <a:p>
              <a:r>
                <a:rPr lang="en-US" altLang="ko-KR" dirty="0"/>
                <a:t>df &lt;- as.data.frame(df)</a:t>
              </a:r>
            </a:p>
            <a:p>
              <a:r>
                <a:rPr lang="en-US" altLang="ko-KR" dirty="0"/>
                <a:t>group_in &lt;- rep('</a:t>
              </a:r>
              <a:r>
                <a:rPr lang="ko-KR" altLang="en-US" dirty="0"/>
                <a:t>승차</a:t>
              </a:r>
              <a:r>
                <a:rPr lang="en-US" altLang="ko-KR" dirty="0"/>
                <a:t>',24)</a:t>
              </a:r>
            </a:p>
            <a:p>
              <a:r>
                <a:rPr lang="en-US" altLang="ko-KR" dirty="0"/>
                <a:t>group_out &lt;- rep('</a:t>
              </a:r>
              <a:r>
                <a:rPr lang="ko-KR" altLang="en-US" dirty="0"/>
                <a:t>하차</a:t>
              </a:r>
              <a:r>
                <a:rPr lang="en-US" altLang="ko-KR" dirty="0"/>
                <a:t>',24)</a:t>
              </a:r>
            </a:p>
            <a:p>
              <a:r>
                <a:rPr lang="en-US" altLang="ko-KR" dirty="0"/>
                <a:t>group &lt;- c(group_in,group_out)</a:t>
              </a:r>
            </a:p>
            <a:p>
              <a:r>
                <a:rPr lang="en-US" altLang="ko-KR" dirty="0"/>
                <a:t>df$group &lt;- group</a:t>
              </a:r>
            </a:p>
            <a:p>
              <a:r>
                <a:rPr lang="en-US" altLang="ko-KR" dirty="0"/>
                <a:t>time &lt;- rep(4:27, 2)</a:t>
              </a:r>
            </a:p>
            <a:p>
              <a:r>
                <a:rPr lang="en-US" altLang="ko-KR" dirty="0"/>
                <a:t>df$time &lt;- time</a:t>
              </a:r>
            </a:p>
            <a:p>
              <a:r>
                <a:rPr lang="en-US" altLang="ko-KR" dirty="0"/>
                <a:t>names(df) &lt;- c('count', 'group', 'time')</a:t>
              </a:r>
            </a:p>
            <a:p>
              <a:r>
                <a:rPr lang="en-US" altLang="ko-KR" dirty="0"/>
                <a:t>df</a:t>
              </a:r>
            </a:p>
            <a:p>
              <a:endParaRPr lang="en-US" altLang="ko-KR" dirty="0"/>
            </a:p>
            <a:p>
              <a:r>
                <a:rPr lang="en-US" altLang="ko-KR" dirty="0">
                  <a:solidFill>
                    <a:srgbClr val="00B050"/>
                  </a:solidFill>
                </a:rPr>
                <a:t>### </a:t>
              </a:r>
              <a:r>
                <a:rPr lang="ko-KR" altLang="en-US" dirty="0">
                  <a:solidFill>
                    <a:srgbClr val="00B050"/>
                  </a:solidFill>
                </a:rPr>
                <a:t>그래프 출력</a:t>
              </a:r>
              <a:r>
                <a:rPr lang="en-US" altLang="ko-KR" dirty="0">
                  <a:solidFill>
                    <a:srgbClr val="00B050"/>
                  </a:solidFill>
                </a:rPr>
                <a:t>.</a:t>
              </a:r>
            </a:p>
            <a:p>
              <a:r>
                <a:rPr lang="en-US" altLang="ko-KR" dirty="0"/>
                <a:t>library(ggplot2)</a:t>
              </a:r>
            </a:p>
            <a:p>
              <a:r>
                <a:rPr lang="en-US" altLang="ko-KR" dirty="0"/>
                <a:t>library(extrafont) </a:t>
              </a:r>
              <a:r>
                <a:rPr lang="en-US" altLang="ko-KR" dirty="0">
                  <a:solidFill>
                    <a:srgbClr val="00B050"/>
                  </a:solidFill>
                </a:rPr>
                <a:t># </a:t>
              </a:r>
              <a:r>
                <a:rPr lang="ko-KR" altLang="en-US" dirty="0">
                  <a:solidFill>
                    <a:srgbClr val="00B050"/>
                  </a:solidFill>
                </a:rPr>
                <a:t>나눔고딕 폰트 사용</a:t>
              </a:r>
              <a:r>
                <a:rPr lang="en-US" altLang="ko-KR" dirty="0">
                  <a:solidFill>
                    <a:srgbClr val="00B050"/>
                  </a:solidFill>
                </a:rPr>
                <a:t>.</a:t>
              </a:r>
            </a:p>
            <a:p>
              <a:r>
                <a:rPr lang="en-US" altLang="ko-KR" dirty="0"/>
                <a:t>fonts()</a:t>
              </a:r>
            </a:p>
            <a:p>
              <a:r>
                <a:rPr lang="en-US" altLang="ko-KR" dirty="0"/>
                <a:t>fonttable()</a:t>
              </a:r>
            </a:p>
            <a:p>
              <a:endParaRPr lang="en-US" altLang="ko-KR" dirty="0"/>
            </a:p>
            <a:p>
              <a:r>
                <a:rPr lang="en-US" altLang="ko-KR" dirty="0"/>
                <a:t>ggplot(df, aes(x=time, y=count, group=group, color=group)) + </a:t>
              </a:r>
            </a:p>
            <a:p>
              <a:r>
                <a:rPr lang="en-US" altLang="ko-KR" dirty="0"/>
                <a:t>  geom_line(size=1.0) + </a:t>
              </a:r>
            </a:p>
            <a:p>
              <a:r>
                <a:rPr lang="en-US" altLang="ko-KR" dirty="0"/>
                <a:t>  theme_bw() + </a:t>
              </a:r>
              <a:r>
                <a:rPr lang="en-US" altLang="ko-KR" dirty="0">
                  <a:solidFill>
                    <a:srgbClr val="00B050"/>
                  </a:solidFill>
                </a:rPr>
                <a:t># plot </a:t>
              </a:r>
              <a:r>
                <a:rPr lang="ko-KR" altLang="en-US" dirty="0">
                  <a:solidFill>
                    <a:srgbClr val="00B050"/>
                  </a:solidFill>
                </a:rPr>
                <a:t>테마 지정</a:t>
              </a:r>
              <a:r>
                <a:rPr lang="en-US" altLang="ko-KR" dirty="0">
                  <a:solidFill>
                    <a:srgbClr val="00B050"/>
                  </a:solidFill>
                </a:rPr>
                <a:t>.</a:t>
              </a:r>
            </a:p>
            <a:p>
              <a:r>
                <a:rPr lang="en-US" altLang="ko-KR" dirty="0"/>
                <a:t>  ggtitle('</a:t>
              </a:r>
              <a:r>
                <a:rPr lang="ko-KR" altLang="en-US" dirty="0"/>
                <a:t>지하철 시간대별 승하차 인원 추이</a:t>
              </a:r>
              <a:r>
                <a:rPr lang="en-US" altLang="ko-KR" dirty="0"/>
                <a:t>') + </a:t>
              </a:r>
            </a:p>
            <a:p>
              <a:r>
                <a:rPr lang="en-US" altLang="ko-KR" dirty="0"/>
                <a:t>  theme(plot.title = element_text(family = "NanumGothic", face = "bold", hjust = 0.5, size = 12)) +</a:t>
              </a:r>
            </a:p>
            <a:p>
              <a:r>
                <a:rPr lang="en-US" altLang="ko-KR" dirty="0"/>
                <a:t>  labs(x="", y="") +</a:t>
              </a:r>
            </a:p>
            <a:p>
              <a:r>
                <a:rPr lang="en-US" altLang="ko-KR" dirty="0"/>
                <a:t>  theme(legend.position = c(0.9,0.9)) +</a:t>
              </a:r>
              <a:r>
                <a:rPr lang="en-US" altLang="ko-KR" dirty="0">
                  <a:solidFill>
                    <a:srgbClr val="00B050"/>
                  </a:solidFill>
                </a:rPr>
                <a:t> # </a:t>
              </a:r>
              <a:r>
                <a:rPr lang="ko-KR" altLang="en-US" dirty="0">
                  <a:solidFill>
                    <a:srgbClr val="00B050"/>
                  </a:solidFill>
                </a:rPr>
                <a:t>범례 위치 지정</a:t>
              </a:r>
              <a:r>
                <a:rPr lang="en-US" altLang="ko-KR" dirty="0">
                  <a:solidFill>
                    <a:srgbClr val="00B050"/>
                  </a:solidFill>
                </a:rPr>
                <a:t>.</a:t>
              </a:r>
            </a:p>
            <a:p>
              <a:r>
                <a:rPr lang="en-US" altLang="ko-KR" dirty="0"/>
                <a:t>  theme(legend.text = element_text(size = 12)) +</a:t>
              </a:r>
            </a:p>
            <a:p>
              <a:r>
                <a:rPr lang="en-US" altLang="ko-KR" dirty="0"/>
                <a:t>  theme(legend.title = element_blank()) +</a:t>
              </a:r>
            </a:p>
            <a:p>
              <a:r>
                <a:rPr lang="en-US" altLang="ko-KR" dirty="0"/>
                <a:t>  scale_x_continuous(breaks=seq(4, 27, 1)) +</a:t>
              </a:r>
              <a:r>
                <a:rPr lang="en-US" altLang="ko-KR" dirty="0">
                  <a:solidFill>
                    <a:srgbClr val="00B050"/>
                  </a:solidFill>
                </a:rPr>
                <a:t> # x</a:t>
              </a:r>
              <a:r>
                <a:rPr lang="ko-KR" altLang="en-US" dirty="0">
                  <a:solidFill>
                    <a:srgbClr val="00B050"/>
                  </a:solidFill>
                </a:rPr>
                <a:t>축 지정</a:t>
              </a:r>
              <a:r>
                <a:rPr lang="en-US" altLang="ko-KR" dirty="0">
                  <a:solidFill>
                    <a:srgbClr val="00B050"/>
                  </a:solidFill>
                </a:rPr>
                <a:t>.</a:t>
              </a:r>
            </a:p>
            <a:p>
              <a:r>
                <a:rPr lang="en-US" altLang="ko-KR" dirty="0"/>
                <a:t>  scale_y_continuous(labels = scales::comma) </a:t>
              </a:r>
              <a:r>
                <a:rPr lang="en-US" altLang="ko-KR" dirty="0">
                  <a:solidFill>
                    <a:srgbClr val="00B050"/>
                  </a:solidFill>
                </a:rPr>
                <a:t># y</a:t>
              </a:r>
              <a:r>
                <a:rPr lang="ko-KR" altLang="en-US" dirty="0">
                  <a:solidFill>
                    <a:srgbClr val="00B050"/>
                  </a:solidFill>
                </a:rPr>
                <a:t>축 표시 지정</a:t>
              </a:r>
              <a:r>
                <a:rPr lang="en-US" altLang="ko-KR" dirty="0">
                  <a:solidFill>
                    <a:srgbClr val="00B050"/>
                  </a:solidFill>
                </a:rPr>
                <a:t>. </a:t>
              </a:r>
              <a:r>
                <a:rPr lang="ko-KR" altLang="en-US" dirty="0">
                  <a:solidFill>
                    <a:srgbClr val="00B050"/>
                  </a:solidFill>
                </a:rPr>
                <a:t>부동소수점 표기를 없앰</a:t>
              </a:r>
              <a:r>
                <a:rPr lang="en-US" altLang="ko-KR" dirty="0">
                  <a:solidFill>
                    <a:srgbClr val="00B050"/>
                  </a:solidFill>
                </a:rPr>
                <a:t>.</a:t>
              </a:r>
            </a:p>
          </p:txBody>
        </p:sp>
        <p:sp>
          <p:nvSpPr>
            <p:cNvPr id="19" name="오른쪽 대괄호 18">
              <a:extLst>
                <a:ext uri="{FF2B5EF4-FFF2-40B4-BE49-F238E27FC236}">
                  <a16:creationId xmlns:a16="http://schemas.microsoft.com/office/drawing/2014/main" id="{2DCA2CE2-5CAD-4256-88B8-CC329D178EF9}"/>
                </a:ext>
              </a:extLst>
            </p:cNvPr>
            <p:cNvSpPr/>
            <p:nvPr/>
          </p:nvSpPr>
          <p:spPr>
            <a:xfrm>
              <a:off x="9670192" y="1267880"/>
              <a:ext cx="523525" cy="9140716"/>
            </a:xfrm>
            <a:prstGeom prst="rightBracket">
              <a:avLst/>
            </a:prstGeom>
            <a:noFill/>
            <a:ln w="63500">
              <a:gradFill flip="none" rotWithShape="1">
                <a:gsLst>
                  <a:gs pos="50000">
                    <a:schemeClr val="bg1">
                      <a:alpha val="30000"/>
                    </a:schemeClr>
                  </a:gs>
                  <a:gs pos="0">
                    <a:srgbClr val="FF0000">
                      <a:lumMod val="99000"/>
                      <a:lumOff val="1000"/>
                      <a:alpha val="30000"/>
                    </a:srgbClr>
                  </a:gs>
                  <a:gs pos="100000">
                    <a:srgbClr val="FF0000">
                      <a:alpha val="3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D55B055-E0FE-44C1-89F4-3FBDE130E2E9}"/>
                </a:ext>
              </a:extLst>
            </p:cNvPr>
            <p:cNvSpPr txBox="1"/>
            <p:nvPr/>
          </p:nvSpPr>
          <p:spPr>
            <a:xfrm>
              <a:off x="7952233" y="5566900"/>
              <a:ext cx="4482968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FF000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데이터 로드 및 전처리</a:t>
              </a:r>
            </a:p>
          </p:txBody>
        </p:sp>
        <p:sp>
          <p:nvSpPr>
            <p:cNvPr id="22" name="오른쪽 대괄호 21">
              <a:extLst>
                <a:ext uri="{FF2B5EF4-FFF2-40B4-BE49-F238E27FC236}">
                  <a16:creationId xmlns:a16="http://schemas.microsoft.com/office/drawing/2014/main" id="{DF24CA89-B96A-4C9B-96D2-5EDC90285402}"/>
                </a:ext>
              </a:extLst>
            </p:cNvPr>
            <p:cNvSpPr/>
            <p:nvPr/>
          </p:nvSpPr>
          <p:spPr>
            <a:xfrm>
              <a:off x="9670192" y="11206264"/>
              <a:ext cx="523525" cy="4649822"/>
            </a:xfrm>
            <a:prstGeom prst="rightBracket">
              <a:avLst/>
            </a:prstGeom>
            <a:noFill/>
            <a:ln w="63500">
              <a:gradFill flip="none" rotWithShape="1">
                <a:gsLst>
                  <a:gs pos="50000">
                    <a:schemeClr val="bg1">
                      <a:alpha val="30000"/>
                    </a:schemeClr>
                  </a:gs>
                  <a:gs pos="0">
                    <a:schemeClr val="accent1">
                      <a:alpha val="3000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5219B96-F4E7-472E-9C98-BAB7099B0522}"/>
                </a:ext>
              </a:extLst>
            </p:cNvPr>
            <p:cNvSpPr txBox="1"/>
            <p:nvPr/>
          </p:nvSpPr>
          <p:spPr>
            <a:xfrm>
              <a:off x="7952233" y="13269565"/>
              <a:ext cx="4482968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accen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데이터 시각화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00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9666B29A-0D22-4C04-8AE8-90C25C572F44}"/>
              </a:ext>
            </a:extLst>
          </p:cNvPr>
          <p:cNvSpPr txBox="1"/>
          <p:nvPr/>
        </p:nvSpPr>
        <p:spPr>
          <a:xfrm>
            <a:off x="1172040" y="1267880"/>
            <a:ext cx="984791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latin typeface="+mj-ea"/>
                <a:ea typeface="+mj-ea"/>
              </a:rPr>
              <a:t>2.1 </a:t>
            </a:r>
            <a:r>
              <a:rPr lang="ko-KR" altLang="en-US" sz="2800" b="1" dirty="0">
                <a:latin typeface="+mj-ea"/>
                <a:ea typeface="+mj-ea"/>
              </a:rPr>
              <a:t>시간대별 이용자 추이</a:t>
            </a:r>
            <a:endParaRPr lang="en-US" altLang="ko-KR" sz="2800" b="1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BFAC60-ADA3-4F69-83D3-3D184374DF6E}"/>
              </a:ext>
            </a:extLst>
          </p:cNvPr>
          <p:cNvSpPr txBox="1"/>
          <p:nvPr/>
        </p:nvSpPr>
        <p:spPr>
          <a:xfrm>
            <a:off x="1172040" y="1993160"/>
            <a:ext cx="9847915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2.1.2 </a:t>
            </a:r>
            <a:r>
              <a:rPr lang="ko-KR" altLang="en-US" sz="2400" b="1" dirty="0">
                <a:latin typeface="+mj-ea"/>
                <a:ea typeface="+mj-ea"/>
              </a:rPr>
              <a:t>산출물 및 해석</a:t>
            </a:r>
            <a:endParaRPr lang="en-US" altLang="ko-KR" sz="2400" b="1" dirty="0">
              <a:latin typeface="+mj-ea"/>
              <a:ea typeface="+mj-ea"/>
            </a:endParaRPr>
          </a:p>
          <a:p>
            <a:endParaRPr lang="en-US" altLang="ko-KR" sz="2400" b="1" dirty="0">
              <a:latin typeface="+mj-ea"/>
              <a:ea typeface="+mj-ea"/>
            </a:endParaRPr>
          </a:p>
          <a:p>
            <a:pPr lvl="1"/>
            <a:r>
              <a:rPr lang="en-US" altLang="ko-KR" sz="2400" b="1" dirty="0">
                <a:latin typeface="+mj-ea"/>
                <a:ea typeface="+mj-ea"/>
              </a:rPr>
              <a:t>[</a:t>
            </a:r>
            <a:r>
              <a:rPr lang="ko-KR" altLang="en-US" sz="2400" b="1" dirty="0">
                <a:latin typeface="+mj-ea"/>
                <a:ea typeface="+mj-ea"/>
              </a:rPr>
              <a:t>산출물</a:t>
            </a:r>
            <a:r>
              <a:rPr lang="en-US" altLang="ko-KR" sz="2400" b="1" dirty="0">
                <a:latin typeface="+mj-ea"/>
                <a:ea typeface="+mj-ea"/>
              </a:rPr>
              <a:t>]</a:t>
            </a:r>
          </a:p>
          <a:p>
            <a:endParaRPr lang="en-US" altLang="ko-KR" sz="2400" b="1" dirty="0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CA09DF-D20F-4774-85F6-6CB1796FA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986" y="3477886"/>
            <a:ext cx="9298027" cy="545098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5B6D950-43F6-4492-8EF1-6A08AE885E41}"/>
              </a:ext>
            </a:extLst>
          </p:cNvPr>
          <p:cNvSpPr txBox="1"/>
          <p:nvPr/>
        </p:nvSpPr>
        <p:spPr>
          <a:xfrm>
            <a:off x="1172040" y="9310828"/>
            <a:ext cx="9847915" cy="48936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/>
            <a:r>
              <a:rPr lang="en-US" altLang="ko-KR" sz="2400" b="1" dirty="0">
                <a:latin typeface="+mj-ea"/>
                <a:ea typeface="+mj-ea"/>
              </a:rPr>
              <a:t>[</a:t>
            </a:r>
            <a:r>
              <a:rPr lang="ko-KR" altLang="en-US" sz="2400" b="1" dirty="0">
                <a:latin typeface="+mj-ea"/>
                <a:ea typeface="+mj-ea"/>
              </a:rPr>
              <a:t>해석</a:t>
            </a:r>
            <a:r>
              <a:rPr lang="en-US" altLang="ko-KR" sz="2400" b="1" dirty="0">
                <a:latin typeface="+mj-ea"/>
                <a:ea typeface="+mj-ea"/>
              </a:rPr>
              <a:t>]</a:t>
            </a:r>
          </a:p>
          <a:p>
            <a:pPr lvl="1"/>
            <a:endParaRPr lang="en-US" altLang="ko-KR" sz="2400" b="1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+mj-ea"/>
                <a:ea typeface="+mj-ea"/>
              </a:rPr>
              <a:t>X</a:t>
            </a:r>
            <a:r>
              <a:rPr lang="ko-KR" altLang="en-US" sz="2400" dirty="0">
                <a:latin typeface="+mj-ea"/>
                <a:ea typeface="+mj-ea"/>
              </a:rPr>
              <a:t>축 </a:t>
            </a:r>
            <a:r>
              <a:rPr lang="en-US" altLang="ko-KR" sz="2400" dirty="0">
                <a:latin typeface="+mj-ea"/>
                <a:ea typeface="+mj-ea"/>
              </a:rPr>
              <a:t>: 04</a:t>
            </a:r>
            <a:r>
              <a:rPr lang="ko-KR" altLang="en-US" sz="2400" dirty="0">
                <a:latin typeface="+mj-ea"/>
                <a:ea typeface="+mj-ea"/>
              </a:rPr>
              <a:t>시</a:t>
            </a:r>
            <a:r>
              <a:rPr lang="en-US" altLang="ko-KR" sz="2400" dirty="0">
                <a:latin typeface="+mj-ea"/>
                <a:ea typeface="+mj-ea"/>
              </a:rPr>
              <a:t>~</a:t>
            </a:r>
            <a:r>
              <a:rPr lang="ko-KR" altLang="en-US" sz="2400" dirty="0">
                <a:latin typeface="+mj-ea"/>
                <a:ea typeface="+mj-ea"/>
              </a:rPr>
              <a:t>익일 </a:t>
            </a:r>
            <a:r>
              <a:rPr lang="en-US" altLang="ko-KR" sz="2400" dirty="0">
                <a:latin typeface="+mj-ea"/>
                <a:ea typeface="+mj-ea"/>
              </a:rPr>
              <a:t>03</a:t>
            </a:r>
            <a:r>
              <a:rPr lang="ko-KR" altLang="en-US" sz="2400" dirty="0">
                <a:latin typeface="+mj-ea"/>
                <a:ea typeface="+mj-ea"/>
              </a:rPr>
              <a:t>시</a:t>
            </a:r>
            <a:r>
              <a:rPr lang="en-US" altLang="ko-KR" sz="2400" dirty="0">
                <a:latin typeface="+mj-ea"/>
                <a:ea typeface="+mj-ea"/>
              </a:rPr>
              <a:t>(4~27)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+mj-ea"/>
                <a:ea typeface="+mj-ea"/>
              </a:rPr>
              <a:t>Y</a:t>
            </a:r>
            <a:r>
              <a:rPr lang="ko-KR" altLang="en-US" sz="2400" dirty="0">
                <a:latin typeface="+mj-ea"/>
                <a:ea typeface="+mj-ea"/>
              </a:rPr>
              <a:t>축 </a:t>
            </a:r>
            <a:r>
              <a:rPr lang="en-US" altLang="ko-KR" sz="2400" dirty="0">
                <a:latin typeface="+mj-ea"/>
                <a:ea typeface="+mj-ea"/>
              </a:rPr>
              <a:t>: </a:t>
            </a:r>
            <a:r>
              <a:rPr lang="ko-KR" altLang="en-US" sz="2400" dirty="0">
                <a:latin typeface="+mj-ea"/>
                <a:ea typeface="+mj-ea"/>
              </a:rPr>
              <a:t>시간대별 수도권 </a:t>
            </a:r>
            <a:r>
              <a:rPr lang="en-US" altLang="ko-KR" sz="2400" dirty="0">
                <a:latin typeface="+mj-ea"/>
                <a:ea typeface="+mj-ea"/>
              </a:rPr>
              <a:t>608</a:t>
            </a:r>
            <a:r>
              <a:rPr lang="ko-KR" altLang="en-US" sz="2400" dirty="0">
                <a:latin typeface="+mj-ea"/>
                <a:ea typeface="+mj-ea"/>
              </a:rPr>
              <a:t>개</a:t>
            </a:r>
            <a:r>
              <a:rPr lang="en-US" altLang="ko-KR" sz="2400" dirty="0">
                <a:latin typeface="+mj-ea"/>
                <a:ea typeface="+mj-ea"/>
              </a:rPr>
              <a:t>(</a:t>
            </a:r>
            <a:r>
              <a:rPr lang="ko-KR" altLang="en-US" sz="2400" dirty="0">
                <a:latin typeface="+mj-ea"/>
                <a:ea typeface="+mj-ea"/>
              </a:rPr>
              <a:t>노선별</a:t>
            </a:r>
            <a:r>
              <a:rPr lang="en-US" altLang="ko-KR" sz="2400" dirty="0">
                <a:latin typeface="+mj-ea"/>
                <a:ea typeface="+mj-ea"/>
              </a:rPr>
              <a:t>)</a:t>
            </a:r>
            <a:r>
              <a:rPr lang="ko-KR" altLang="en-US" sz="2400" dirty="0">
                <a:latin typeface="+mj-ea"/>
                <a:ea typeface="+mj-ea"/>
              </a:rPr>
              <a:t>역</a:t>
            </a:r>
            <a:r>
              <a:rPr lang="en-US" altLang="ko-KR" sz="2400" dirty="0">
                <a:latin typeface="+mj-ea"/>
                <a:ea typeface="+mj-ea"/>
              </a:rPr>
              <a:t> </a:t>
            </a:r>
            <a:r>
              <a:rPr lang="ko-KR" altLang="en-US" sz="2400" dirty="0">
                <a:latin typeface="+mj-ea"/>
                <a:ea typeface="+mj-ea"/>
              </a:rPr>
              <a:t>승</a:t>
            </a:r>
            <a:r>
              <a:rPr lang="en-US" altLang="ko-KR" sz="2400" dirty="0">
                <a:latin typeface="+mj-ea"/>
                <a:ea typeface="+mj-ea"/>
              </a:rPr>
              <a:t>·</a:t>
            </a:r>
            <a:r>
              <a:rPr lang="ko-KR" altLang="en-US" sz="2400" dirty="0">
                <a:latin typeface="+mj-ea"/>
                <a:ea typeface="+mj-ea"/>
              </a:rPr>
              <a:t>하차별 인원 수 합</a:t>
            </a: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j-ea"/>
                <a:ea typeface="+mj-ea"/>
              </a:rPr>
              <a:t>빨간 선 </a:t>
            </a:r>
            <a:r>
              <a:rPr lang="en-US" altLang="ko-KR" sz="2400" dirty="0">
                <a:latin typeface="+mj-ea"/>
                <a:ea typeface="+mj-ea"/>
              </a:rPr>
              <a:t>: </a:t>
            </a:r>
            <a:r>
              <a:rPr lang="ko-KR" altLang="en-US" sz="2400" dirty="0">
                <a:latin typeface="+mj-ea"/>
                <a:ea typeface="+mj-ea"/>
              </a:rPr>
              <a:t>승차 인원</a:t>
            </a: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j-ea"/>
                <a:ea typeface="+mj-ea"/>
              </a:rPr>
              <a:t>파란 선 </a:t>
            </a:r>
            <a:r>
              <a:rPr lang="en-US" altLang="ko-KR" sz="2400" dirty="0">
                <a:latin typeface="+mj-ea"/>
                <a:ea typeface="+mj-ea"/>
              </a:rPr>
              <a:t>: </a:t>
            </a:r>
            <a:r>
              <a:rPr lang="ko-KR" altLang="en-US" sz="2400" dirty="0">
                <a:latin typeface="+mj-ea"/>
                <a:ea typeface="+mj-ea"/>
              </a:rPr>
              <a:t>하차 인원</a:t>
            </a: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j-ea"/>
                <a:ea typeface="+mj-ea"/>
              </a:rPr>
              <a:t>출퇴근 시간인 </a:t>
            </a:r>
            <a:r>
              <a:rPr lang="en-US" altLang="ko-KR" sz="2400" dirty="0">
                <a:latin typeface="+mj-ea"/>
                <a:ea typeface="+mj-ea"/>
              </a:rPr>
              <a:t>08~09</a:t>
            </a:r>
            <a:r>
              <a:rPr lang="ko-KR" altLang="en-US" sz="2400" dirty="0">
                <a:latin typeface="+mj-ea"/>
                <a:ea typeface="+mj-ea"/>
              </a:rPr>
              <a:t>시와 </a:t>
            </a:r>
            <a:r>
              <a:rPr lang="en-US" altLang="ko-KR" sz="2400" dirty="0">
                <a:latin typeface="+mj-ea"/>
                <a:ea typeface="+mj-ea"/>
              </a:rPr>
              <a:t>18~19</a:t>
            </a:r>
            <a:r>
              <a:rPr lang="ko-KR" altLang="en-US" sz="2400" dirty="0">
                <a:latin typeface="+mj-ea"/>
                <a:ea typeface="+mj-ea"/>
              </a:rPr>
              <a:t>시 사이 승</a:t>
            </a:r>
            <a:r>
              <a:rPr lang="en-US" altLang="ko-KR" sz="2400" dirty="0">
                <a:latin typeface="+mj-ea"/>
                <a:ea typeface="+mj-ea"/>
              </a:rPr>
              <a:t>·</a:t>
            </a:r>
            <a:r>
              <a:rPr lang="ko-KR" altLang="en-US" sz="2400" dirty="0">
                <a:latin typeface="+mj-ea"/>
                <a:ea typeface="+mj-ea"/>
              </a:rPr>
              <a:t>하차 인원 최대</a:t>
            </a: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+mj-ea"/>
                <a:ea typeface="+mj-ea"/>
              </a:rPr>
              <a:t>22</a:t>
            </a:r>
            <a:r>
              <a:rPr lang="ko-KR" altLang="en-US" sz="2400" dirty="0">
                <a:latin typeface="+mj-ea"/>
                <a:ea typeface="+mj-ea"/>
              </a:rPr>
              <a:t>시 전후 승</a:t>
            </a:r>
            <a:r>
              <a:rPr lang="en-US" altLang="ko-KR" sz="2400" dirty="0">
                <a:latin typeface="+mj-ea"/>
                <a:ea typeface="+mj-ea"/>
              </a:rPr>
              <a:t>·</a:t>
            </a:r>
            <a:r>
              <a:rPr lang="ko-KR" altLang="en-US" sz="2400" dirty="0">
                <a:latin typeface="+mj-ea"/>
                <a:ea typeface="+mj-ea"/>
              </a:rPr>
              <a:t>하차 인원 급감</a:t>
            </a:r>
            <a:endParaRPr lang="en-US" altLang="ko-KR" sz="2400" dirty="0">
              <a:latin typeface="+mj-ea"/>
              <a:ea typeface="+mj-ea"/>
            </a:endParaRPr>
          </a:p>
        </p:txBody>
      </p:sp>
      <p:pic>
        <p:nvPicPr>
          <p:cNvPr id="8" name="Picture 16" descr="선 그래프 무료 아이콘">
            <a:extLst>
              <a:ext uri="{FF2B5EF4-FFF2-40B4-BE49-F238E27FC236}">
                <a16:creationId xmlns:a16="http://schemas.microsoft.com/office/drawing/2014/main" id="{09FA442C-6D56-4918-B364-8ED7E0178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545" y="1145102"/>
            <a:ext cx="645998" cy="64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931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9666B29A-0D22-4C04-8AE8-90C25C572F44}"/>
              </a:ext>
            </a:extLst>
          </p:cNvPr>
          <p:cNvSpPr txBox="1"/>
          <p:nvPr/>
        </p:nvSpPr>
        <p:spPr>
          <a:xfrm>
            <a:off x="1172040" y="1267880"/>
            <a:ext cx="984791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latin typeface="+mj-ea"/>
                <a:ea typeface="+mj-ea"/>
              </a:rPr>
              <a:t>2.2 </a:t>
            </a:r>
            <a:r>
              <a:rPr lang="ko-KR" altLang="en-US" sz="2800" b="1" dirty="0">
                <a:solidFill>
                  <a:srgbClr val="232323"/>
                </a:solidFill>
                <a:latin typeface="+mj-ea"/>
                <a:ea typeface="+mj-ea"/>
              </a:rPr>
              <a:t>시간대별 승</a:t>
            </a:r>
            <a:r>
              <a:rPr lang="en-US" altLang="ko-KR" sz="2800" b="1" dirty="0">
                <a:solidFill>
                  <a:srgbClr val="232323"/>
                </a:solidFill>
                <a:latin typeface="+mj-ea"/>
                <a:ea typeface="+mj-ea"/>
              </a:rPr>
              <a:t>·</a:t>
            </a:r>
            <a:r>
              <a:rPr lang="ko-KR" altLang="en-US" sz="2800" b="1" dirty="0">
                <a:solidFill>
                  <a:srgbClr val="232323"/>
                </a:solidFill>
                <a:latin typeface="+mj-ea"/>
                <a:ea typeface="+mj-ea"/>
              </a:rPr>
              <a:t>하차 인원 최대 지하철역 </a:t>
            </a:r>
            <a:endParaRPr lang="en-US" altLang="ko-KR" sz="2800" b="1" dirty="0">
              <a:solidFill>
                <a:srgbClr val="232323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BFAC60-ADA3-4F69-83D3-3D184374DF6E}"/>
              </a:ext>
            </a:extLst>
          </p:cNvPr>
          <p:cNvSpPr txBox="1"/>
          <p:nvPr/>
        </p:nvSpPr>
        <p:spPr>
          <a:xfrm>
            <a:off x="1172040" y="1993160"/>
            <a:ext cx="10046087" cy="126496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2.1.1 </a:t>
            </a:r>
            <a:r>
              <a:rPr lang="ko-KR" altLang="en-US" sz="2400" b="1" dirty="0">
                <a:latin typeface="+mj-ea"/>
                <a:ea typeface="+mj-ea"/>
              </a:rPr>
              <a:t>시각화 프로세스</a:t>
            </a:r>
            <a:endParaRPr lang="en-US" altLang="ko-KR" sz="2400" b="1" dirty="0">
              <a:latin typeface="+mj-ea"/>
              <a:ea typeface="+mj-ea"/>
            </a:endParaRPr>
          </a:p>
          <a:p>
            <a:endParaRPr lang="en-US" altLang="ko-KR" sz="2400" b="1" dirty="0">
              <a:latin typeface="+mj-ea"/>
              <a:ea typeface="+mj-ea"/>
            </a:endParaRPr>
          </a:p>
          <a:p>
            <a:pPr lvl="1"/>
            <a:r>
              <a:rPr lang="en-US" altLang="ko-KR" sz="2400" b="1" dirty="0">
                <a:latin typeface="+mj-ea"/>
                <a:ea typeface="+mj-ea"/>
              </a:rPr>
              <a:t>[</a:t>
            </a:r>
            <a:r>
              <a:rPr lang="ko-KR" altLang="en-US" sz="2400" b="1" dirty="0">
                <a:latin typeface="+mj-ea"/>
                <a:ea typeface="+mj-ea"/>
              </a:rPr>
              <a:t>데이터 전처리</a:t>
            </a:r>
            <a:r>
              <a:rPr lang="en-US" altLang="ko-KR" sz="2400" b="1" dirty="0">
                <a:latin typeface="+mj-ea"/>
                <a:ea typeface="+mj-ea"/>
              </a:rPr>
              <a:t>]</a:t>
            </a:r>
          </a:p>
          <a:p>
            <a:pPr lvl="1"/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+mj-ea"/>
                <a:ea typeface="+mj-ea"/>
              </a:rPr>
              <a:t>2.1 </a:t>
            </a:r>
            <a:r>
              <a:rPr lang="ko-KR" altLang="en-US" sz="2400" dirty="0">
                <a:latin typeface="+mj-ea"/>
                <a:ea typeface="+mj-ea"/>
              </a:rPr>
              <a:t>과</a:t>
            </a:r>
            <a:r>
              <a:rPr lang="en-US" altLang="ko-KR" sz="2400" dirty="0">
                <a:latin typeface="+mj-ea"/>
                <a:ea typeface="+mj-ea"/>
              </a:rPr>
              <a:t> </a:t>
            </a:r>
            <a:r>
              <a:rPr lang="ko-KR" altLang="en-US" sz="2400" dirty="0">
                <a:latin typeface="+mj-ea"/>
                <a:ea typeface="+mj-ea"/>
              </a:rPr>
              <a:t>엑셀 전처리 동일</a:t>
            </a:r>
            <a:endParaRPr lang="en-US" altLang="ko-KR" sz="2400" dirty="0">
              <a:latin typeface="+mj-ea"/>
              <a:ea typeface="+mj-ea"/>
            </a:endParaRPr>
          </a:p>
          <a:p>
            <a:pPr lvl="1"/>
            <a:endParaRPr lang="en-US" altLang="ko-KR" sz="2400" b="1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+mj-ea"/>
                <a:ea typeface="+mj-ea"/>
              </a:rPr>
              <a:t>Sapply() </a:t>
            </a:r>
            <a:r>
              <a:rPr lang="ko-KR" altLang="en-US" sz="2400" dirty="0">
                <a:latin typeface="+mj-ea"/>
                <a:ea typeface="+mj-ea"/>
              </a:rPr>
              <a:t>함수 이용 열</a:t>
            </a:r>
            <a:r>
              <a:rPr lang="en-US" altLang="ko-KR" sz="2400" dirty="0">
                <a:latin typeface="+mj-ea"/>
                <a:ea typeface="+mj-ea"/>
              </a:rPr>
              <a:t>(</a:t>
            </a:r>
            <a:r>
              <a:rPr lang="ko-KR" altLang="en-US" sz="2400" dirty="0">
                <a:latin typeface="+mj-ea"/>
                <a:ea typeface="+mj-ea"/>
              </a:rPr>
              <a:t>시간대</a:t>
            </a:r>
            <a:r>
              <a:rPr lang="en-US" altLang="ko-KR" sz="2400" dirty="0">
                <a:latin typeface="+mj-ea"/>
                <a:ea typeface="+mj-ea"/>
              </a:rPr>
              <a:t>)</a:t>
            </a:r>
            <a:r>
              <a:rPr lang="ko-KR" altLang="en-US" sz="2400" dirty="0">
                <a:latin typeface="+mj-ea"/>
                <a:ea typeface="+mj-ea"/>
              </a:rPr>
              <a:t>별 합계 산출</a:t>
            </a: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+mj-ea"/>
                <a:ea typeface="+mj-ea"/>
              </a:rPr>
              <a:t>For</a:t>
            </a:r>
            <a:r>
              <a:rPr lang="ko-KR" altLang="en-US" sz="2400" dirty="0">
                <a:latin typeface="+mj-ea"/>
                <a:ea typeface="+mj-ea"/>
              </a:rPr>
              <a:t>문</a:t>
            </a:r>
            <a:r>
              <a:rPr lang="en-US" altLang="ko-KR" sz="2400" dirty="0">
                <a:latin typeface="+mj-ea"/>
                <a:ea typeface="+mj-ea"/>
              </a:rPr>
              <a:t>, which() </a:t>
            </a:r>
            <a:r>
              <a:rPr lang="ko-KR" altLang="en-US" sz="2400" dirty="0">
                <a:latin typeface="+mj-ea"/>
                <a:ea typeface="+mj-ea"/>
              </a:rPr>
              <a:t>함수 이용 승</a:t>
            </a:r>
            <a:r>
              <a:rPr lang="en-US" altLang="ko-KR" sz="2400" dirty="0">
                <a:latin typeface="+mj-ea"/>
                <a:ea typeface="+mj-ea"/>
              </a:rPr>
              <a:t>·</a:t>
            </a:r>
            <a:r>
              <a:rPr lang="ko-KR" altLang="en-US" sz="2400" dirty="0">
                <a:latin typeface="+mj-ea"/>
                <a:ea typeface="+mj-ea"/>
              </a:rPr>
              <a:t>하차 분리된 벡터 및 지하철역명 추출</a:t>
            </a:r>
            <a:endParaRPr lang="en-US" altLang="ko-KR" sz="2400" dirty="0">
              <a:latin typeface="+mj-ea"/>
              <a:ea typeface="+mj-ea"/>
            </a:endParaRPr>
          </a:p>
          <a:p>
            <a:pPr lvl="2"/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j-ea"/>
                <a:ea typeface="+mj-ea"/>
              </a:rPr>
              <a:t>그래프 출력 위한 데이터프레임 생성</a:t>
            </a:r>
            <a:r>
              <a:rPr lang="en-US" altLang="ko-KR" sz="2400" dirty="0">
                <a:latin typeface="+mj-ea"/>
                <a:ea typeface="+mj-ea"/>
              </a:rPr>
              <a:t>(</a:t>
            </a:r>
            <a:r>
              <a:rPr lang="ko-KR" altLang="en-US" sz="2400" dirty="0">
                <a:latin typeface="+mj-ea"/>
                <a:ea typeface="+mj-ea"/>
              </a:rPr>
              <a:t>승</a:t>
            </a:r>
            <a:r>
              <a:rPr lang="en-US" altLang="ko-KR" sz="2400" dirty="0">
                <a:latin typeface="+mj-ea"/>
                <a:ea typeface="+mj-ea"/>
              </a:rPr>
              <a:t>·</a:t>
            </a:r>
            <a:r>
              <a:rPr lang="ko-KR" altLang="en-US" sz="2400" dirty="0">
                <a:latin typeface="+mj-ea"/>
                <a:ea typeface="+mj-ea"/>
              </a:rPr>
              <a:t>하차 각각</a:t>
            </a:r>
            <a:r>
              <a:rPr lang="en-US" altLang="ko-KR" sz="2400" dirty="0">
                <a:latin typeface="+mj-ea"/>
                <a:ea typeface="+mj-ea"/>
              </a:rPr>
              <a:t>)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j-ea"/>
                <a:ea typeface="+mj-ea"/>
              </a:rPr>
              <a:t>데이터 타입 변경</a:t>
            </a: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j-ea"/>
                <a:ea typeface="+mj-ea"/>
              </a:rPr>
              <a:t>지하철역명에 시간 이은 그래프 </a:t>
            </a:r>
            <a:r>
              <a:rPr lang="en-US" altLang="ko-KR" sz="2400" dirty="0">
                <a:latin typeface="+mj-ea"/>
                <a:ea typeface="+mj-ea"/>
              </a:rPr>
              <a:t>X</a:t>
            </a:r>
            <a:r>
              <a:rPr lang="ko-KR" altLang="en-US" sz="2400" dirty="0">
                <a:latin typeface="+mj-ea"/>
                <a:ea typeface="+mj-ea"/>
              </a:rPr>
              <a:t>축 열 생성 </a:t>
            </a:r>
            <a:r>
              <a:rPr lang="en-US" altLang="ko-KR" sz="2400" dirty="0">
                <a:latin typeface="+mj-ea"/>
                <a:ea typeface="+mj-ea"/>
              </a:rPr>
              <a:t>ex) </a:t>
            </a:r>
            <a:r>
              <a:rPr lang="ko-KR" altLang="en-US" sz="2400" dirty="0">
                <a:latin typeface="+mj-ea"/>
                <a:ea typeface="+mj-ea"/>
              </a:rPr>
              <a:t>구로 경부선</a:t>
            </a:r>
            <a:r>
              <a:rPr lang="en-US" altLang="ko-KR" sz="2400" dirty="0">
                <a:latin typeface="+mj-ea"/>
                <a:ea typeface="+mj-ea"/>
              </a:rPr>
              <a:t>(4)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endParaRPr lang="en-US" altLang="ko-KR" sz="2400" dirty="0">
              <a:latin typeface="+mj-ea"/>
              <a:ea typeface="+mj-ea"/>
            </a:endParaRPr>
          </a:p>
          <a:p>
            <a:pPr lvl="2"/>
            <a:endParaRPr lang="en-US" altLang="ko-KR" sz="2400" dirty="0">
              <a:latin typeface="+mj-ea"/>
              <a:ea typeface="+mj-ea"/>
            </a:endParaRPr>
          </a:p>
          <a:p>
            <a:pPr lvl="2"/>
            <a:endParaRPr lang="en-US" altLang="ko-KR" sz="2400" dirty="0">
              <a:latin typeface="+mj-ea"/>
              <a:ea typeface="+mj-ea"/>
            </a:endParaRPr>
          </a:p>
          <a:p>
            <a:pPr lvl="2"/>
            <a:endParaRPr lang="en-US" altLang="ko-KR" sz="2400" dirty="0">
              <a:latin typeface="+mj-ea"/>
              <a:ea typeface="+mj-ea"/>
            </a:endParaRPr>
          </a:p>
          <a:p>
            <a:pPr lvl="1"/>
            <a:r>
              <a:rPr lang="en-US" altLang="ko-KR" sz="2400" b="1" dirty="0">
                <a:latin typeface="+mj-ea"/>
                <a:ea typeface="+mj-ea"/>
              </a:rPr>
              <a:t>[</a:t>
            </a:r>
            <a:r>
              <a:rPr lang="ko-KR" altLang="en-US" sz="2400" b="1" dirty="0">
                <a:latin typeface="+mj-ea"/>
                <a:ea typeface="+mj-ea"/>
              </a:rPr>
              <a:t>데이터 시각화</a:t>
            </a:r>
            <a:r>
              <a:rPr lang="en-US" altLang="ko-KR" sz="2400" b="1" dirty="0">
                <a:latin typeface="+mj-ea"/>
                <a:ea typeface="+mj-ea"/>
              </a:rPr>
              <a:t>]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en-US" altLang="ko-KR" sz="2400" b="1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+mj-ea"/>
                <a:ea typeface="+mj-ea"/>
              </a:rPr>
              <a:t>Ggplot2, extrafont </a:t>
            </a:r>
            <a:r>
              <a:rPr lang="ko-KR" altLang="en-US" sz="2400" dirty="0">
                <a:latin typeface="+mj-ea"/>
                <a:ea typeface="+mj-ea"/>
              </a:rPr>
              <a:t>라이브러리 로드</a:t>
            </a: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j-ea"/>
                <a:ea typeface="+mj-ea"/>
              </a:rPr>
              <a:t>테마 설정</a:t>
            </a: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j-ea"/>
                <a:ea typeface="+mj-ea"/>
              </a:rPr>
              <a:t>막대 옵션 설정</a:t>
            </a: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j-ea"/>
                <a:ea typeface="+mj-ea"/>
              </a:rPr>
              <a:t>차트 제목 및 옵션 설정</a:t>
            </a: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j-ea"/>
                <a:ea typeface="+mj-ea"/>
              </a:rPr>
              <a:t>축 표시 설정</a:t>
            </a: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j-ea"/>
                <a:ea typeface="+mj-ea"/>
              </a:rPr>
              <a:t>범례 및 범례 옵션 설정</a:t>
            </a: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+mj-ea"/>
                <a:ea typeface="+mj-ea"/>
              </a:rPr>
              <a:t>Y</a:t>
            </a:r>
            <a:r>
              <a:rPr lang="ko-KR" altLang="en-US" sz="2400" dirty="0">
                <a:latin typeface="+mj-ea"/>
                <a:ea typeface="+mj-ea"/>
              </a:rPr>
              <a:t>축 출력값 설정</a:t>
            </a:r>
            <a:endParaRPr lang="en-US" altLang="ko-KR" sz="2400" dirty="0">
              <a:latin typeface="+mj-ea"/>
              <a:ea typeface="+mj-ea"/>
            </a:endParaRPr>
          </a:p>
        </p:txBody>
      </p:sp>
      <p:pic>
        <p:nvPicPr>
          <p:cNvPr id="9" name="Picture 4" descr="성장하는 막대 그래프 무료 아이콘">
            <a:extLst>
              <a:ext uri="{FF2B5EF4-FFF2-40B4-BE49-F238E27FC236}">
                <a16:creationId xmlns:a16="http://schemas.microsoft.com/office/drawing/2014/main" id="{C4F1EBB4-B4C1-448E-9795-252FC2AD3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036" y="1146700"/>
            <a:ext cx="644400" cy="64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D4EF915-2D10-40BE-9958-92D4FD43FEF4}"/>
              </a:ext>
            </a:extLst>
          </p:cNvPr>
          <p:cNvGrpSpPr/>
          <p:nvPr/>
        </p:nvGrpSpPr>
        <p:grpSpPr>
          <a:xfrm>
            <a:off x="0" y="0"/>
            <a:ext cx="12440805" cy="16158270"/>
            <a:chOff x="-257908" y="1146700"/>
            <a:chExt cx="12440805" cy="1615827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7D3DB2DC-CF16-409F-9BB3-96E200C612F3}"/>
                </a:ext>
              </a:extLst>
            </p:cNvPr>
            <p:cNvGrpSpPr/>
            <p:nvPr/>
          </p:nvGrpSpPr>
          <p:grpSpPr>
            <a:xfrm>
              <a:off x="-257908" y="1146700"/>
              <a:ext cx="12440805" cy="16158270"/>
              <a:chOff x="-257908" y="1146700"/>
              <a:chExt cx="12440805" cy="16158270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E846E07-E8E0-4036-9840-2D9E8167FD71}"/>
                  </a:ext>
                </a:extLst>
              </p:cNvPr>
              <p:cNvSpPr txBox="1"/>
              <p:nvPr/>
            </p:nvSpPr>
            <p:spPr>
              <a:xfrm>
                <a:off x="-257908" y="1146700"/>
                <a:ext cx="12192000" cy="16158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rgbClr val="00B050"/>
                    </a:solidFill>
                  </a:rPr>
                  <a:t>### title : </a:t>
                </a:r>
                <a:r>
                  <a:rPr lang="ko-KR" altLang="en-US" dirty="0">
                    <a:solidFill>
                      <a:srgbClr val="00B050"/>
                    </a:solidFill>
                  </a:rPr>
                  <a:t>지하철 시간대별 승하차 인원 가장 많은 역 시각화</a:t>
                </a:r>
                <a:r>
                  <a:rPr lang="en-US" altLang="ko-KR" dirty="0">
                    <a:solidFill>
                      <a:srgbClr val="00B050"/>
                    </a:solidFill>
                  </a:rPr>
                  <a:t>.</a:t>
                </a:r>
              </a:p>
              <a:p>
                <a:r>
                  <a:rPr lang="en-US" altLang="ko-KR" dirty="0">
                    <a:solidFill>
                      <a:srgbClr val="00B050"/>
                    </a:solidFill>
                  </a:rPr>
                  <a:t>### email : ynjoon@naver.com</a:t>
                </a:r>
              </a:p>
              <a:p>
                <a:r>
                  <a:rPr lang="en-US" altLang="ko-KR" dirty="0">
                    <a:solidFill>
                      <a:srgbClr val="00B050"/>
                    </a:solidFill>
                  </a:rPr>
                  <a:t># --------------------------------------------------------------------------------------------</a:t>
                </a:r>
              </a:p>
              <a:p>
                <a:r>
                  <a:rPr lang="en-US" altLang="ko-KR" dirty="0">
                    <a:solidFill>
                      <a:srgbClr val="00B050"/>
                    </a:solidFill>
                  </a:rPr>
                  <a:t>### </a:t>
                </a:r>
                <a:r>
                  <a:rPr lang="ko-KR" altLang="en-US" dirty="0">
                    <a:solidFill>
                      <a:srgbClr val="00B050"/>
                    </a:solidFill>
                  </a:rPr>
                  <a:t>데이터 로드</a:t>
                </a:r>
                <a:r>
                  <a:rPr lang="en-US" altLang="ko-KR" dirty="0">
                    <a:solidFill>
                      <a:srgbClr val="00B050"/>
                    </a:solidFill>
                  </a:rPr>
                  <a:t>.</a:t>
                </a:r>
              </a:p>
              <a:p>
                <a:r>
                  <a:rPr lang="en-US" altLang="ko-KR" dirty="0"/>
                  <a:t>setwd("C:\\Users\\yoonjun\\Desktop\\jun\\4_1\\R_programming_visualization\\</a:t>
                </a:r>
                <a:r>
                  <a:rPr lang="ko-KR" altLang="en-US" dirty="0"/>
                  <a:t>과제</a:t>
                </a:r>
                <a:r>
                  <a:rPr lang="en-US" altLang="ko-KR" dirty="0"/>
                  <a:t>\\</a:t>
                </a:r>
                <a:r>
                  <a:rPr lang="ko-KR" altLang="en-US" dirty="0"/>
                  <a:t>기말과제</a:t>
                </a:r>
                <a:r>
                  <a:rPr lang="en-US" altLang="ko-KR" dirty="0"/>
                  <a:t>\\02")</a:t>
                </a:r>
              </a:p>
              <a:p>
                <a:r>
                  <a:rPr lang="en-US" altLang="ko-KR" dirty="0"/>
                  <a:t>data &lt;- read.csv('data02.csv', stringsAsFactors = F)</a:t>
                </a:r>
              </a:p>
              <a:p>
                <a:r>
                  <a:rPr lang="en-US" altLang="ko-KR" dirty="0"/>
                  <a:t>head(data)</a:t>
                </a:r>
              </a:p>
              <a:p>
                <a:r>
                  <a:rPr lang="en-US" altLang="ko-KR" dirty="0"/>
                  <a:t>str(data)</a:t>
                </a:r>
              </a:p>
              <a:p>
                <a:r>
                  <a:rPr lang="en-US" altLang="ko-KR" dirty="0"/>
                  <a:t>colnames(data) &lt;- as.factor(colnames(data))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>
                    <a:solidFill>
                      <a:srgbClr val="00B050"/>
                    </a:solidFill>
                  </a:rPr>
                  <a:t>### </a:t>
                </a:r>
                <a:r>
                  <a:rPr lang="ko-KR" altLang="en-US" dirty="0">
                    <a:solidFill>
                      <a:srgbClr val="00B050"/>
                    </a:solidFill>
                  </a:rPr>
                  <a:t>시간대별 승차 인원 최대값</a:t>
                </a:r>
                <a:r>
                  <a:rPr lang="en-US" altLang="ko-KR" dirty="0">
                    <a:solidFill>
                      <a:srgbClr val="00B050"/>
                    </a:solidFill>
                  </a:rPr>
                  <a:t>&amp;</a:t>
                </a:r>
                <a:r>
                  <a:rPr lang="ko-KR" altLang="en-US" dirty="0">
                    <a:solidFill>
                      <a:srgbClr val="00B050"/>
                    </a:solidFill>
                  </a:rPr>
                  <a:t>역 구하기</a:t>
                </a:r>
                <a:r>
                  <a:rPr lang="en-US" altLang="ko-KR" dirty="0">
                    <a:solidFill>
                      <a:srgbClr val="00B050"/>
                    </a:solidFill>
                  </a:rPr>
                  <a:t>.</a:t>
                </a:r>
              </a:p>
              <a:p>
                <a:r>
                  <a:rPr lang="en-US" altLang="ko-KR" dirty="0"/>
                  <a:t>max_total &lt;- sapply(data[4:51], max)</a:t>
                </a:r>
              </a:p>
              <a:p>
                <a:r>
                  <a:rPr lang="en-US" altLang="ko-KR" dirty="0"/>
                  <a:t>max_in &lt;- c()</a:t>
                </a:r>
              </a:p>
              <a:p>
                <a:r>
                  <a:rPr lang="en-US" altLang="ko-KR" dirty="0"/>
                  <a:t>max_out &lt;- c()</a:t>
                </a:r>
              </a:p>
              <a:p>
                <a:r>
                  <a:rPr lang="en-US" altLang="ko-KR" dirty="0"/>
                  <a:t>for (i in c(1:24)){</a:t>
                </a:r>
              </a:p>
              <a:p>
                <a:r>
                  <a:rPr lang="en-US" altLang="ko-KR" dirty="0"/>
                  <a:t>  max_in &lt;- c(max_in, max_total[2*i-1])</a:t>
                </a:r>
              </a:p>
              <a:p>
                <a:r>
                  <a:rPr lang="en-US" altLang="ko-KR" dirty="0"/>
                  <a:t>  max_out &lt;- c(max_out, max_total[2*i])</a:t>
                </a:r>
              </a:p>
              <a:p>
                <a:r>
                  <a:rPr lang="en-US" altLang="ko-KR" dirty="0"/>
                  <a:t>}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max_in_sub &lt;- c()</a:t>
                </a:r>
              </a:p>
              <a:p>
                <a:r>
                  <a:rPr lang="en-US" altLang="ko-KR" dirty="0"/>
                  <a:t>max_out_sub &lt;- c()</a:t>
                </a:r>
              </a:p>
              <a:p>
                <a:r>
                  <a:rPr lang="en-US" altLang="ko-KR" dirty="0"/>
                  <a:t>for (i in c(1:24)){</a:t>
                </a:r>
              </a:p>
              <a:p>
                <a:r>
                  <a:rPr lang="en-US" altLang="ko-KR" dirty="0"/>
                  <a:t>  max_in_sub &lt;- c(max_in_sub, data[which(data[,2*i+2]==max_in[i]),3][1</a:t>
                </a:r>
                <a:r>
                  <a:rPr lang="en-US" altLang="ko-KR" dirty="0">
                    <a:solidFill>
                      <a:srgbClr val="00B050"/>
                    </a:solidFill>
                  </a:rPr>
                  <a:t>]) # </a:t>
                </a:r>
                <a:r>
                  <a:rPr lang="ko-KR" altLang="en-US" dirty="0">
                    <a:solidFill>
                      <a:srgbClr val="00B050"/>
                    </a:solidFill>
                  </a:rPr>
                  <a:t>열별로 최대 승차 인원값을 가진 인덱스로 역명 추출</a:t>
                </a:r>
                <a:r>
                  <a:rPr lang="en-US" altLang="ko-KR" dirty="0">
                    <a:solidFill>
                      <a:srgbClr val="00B050"/>
                    </a:solidFill>
                  </a:rPr>
                  <a:t>.</a:t>
                </a:r>
              </a:p>
              <a:p>
                <a:r>
                  <a:rPr lang="en-US" altLang="ko-KR" dirty="0"/>
                  <a:t>  max_out_sub &lt;- c(max_out_sub, data[which(data[,2*i+3]==max_out[i]),3][1]) </a:t>
                </a:r>
                <a:r>
                  <a:rPr lang="en-US" altLang="ko-KR" dirty="0">
                    <a:solidFill>
                      <a:srgbClr val="00B050"/>
                    </a:solidFill>
                  </a:rPr>
                  <a:t># </a:t>
                </a:r>
                <a:r>
                  <a:rPr lang="ko-KR" altLang="en-US" dirty="0">
                    <a:solidFill>
                      <a:srgbClr val="00B050"/>
                    </a:solidFill>
                  </a:rPr>
                  <a:t>열별로 최대 하차 인원값을 가진 인덱스로 역명 추출</a:t>
                </a:r>
                <a:r>
                  <a:rPr lang="en-US" altLang="ko-KR" dirty="0">
                    <a:solidFill>
                      <a:srgbClr val="00B050"/>
                    </a:solidFill>
                  </a:rPr>
                  <a:t>.</a:t>
                </a:r>
              </a:p>
              <a:p>
                <a:r>
                  <a:rPr lang="en-US" altLang="ko-KR" dirty="0"/>
                  <a:t>}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>
                    <a:solidFill>
                      <a:srgbClr val="00B050"/>
                    </a:solidFill>
                  </a:rPr>
                  <a:t>### </a:t>
                </a:r>
                <a:r>
                  <a:rPr lang="ko-KR" altLang="en-US" dirty="0">
                    <a:solidFill>
                      <a:srgbClr val="00B050"/>
                    </a:solidFill>
                  </a:rPr>
                  <a:t>그래프 출력을 위한 데이터프레임 생성 및 편집</a:t>
                </a:r>
                <a:r>
                  <a:rPr lang="en-US" altLang="ko-KR" dirty="0">
                    <a:solidFill>
                      <a:srgbClr val="00B050"/>
                    </a:solidFill>
                  </a:rPr>
                  <a:t>. ---&gt; </a:t>
                </a:r>
                <a:r>
                  <a:rPr lang="ko-KR" altLang="en-US" dirty="0">
                    <a:solidFill>
                      <a:srgbClr val="00B050"/>
                    </a:solidFill>
                  </a:rPr>
                  <a:t>승차</a:t>
                </a:r>
                <a:r>
                  <a:rPr lang="en-US" altLang="ko-KR" dirty="0">
                    <a:solidFill>
                      <a:srgbClr val="00B050"/>
                    </a:solidFill>
                  </a:rPr>
                  <a:t>.</a:t>
                </a:r>
              </a:p>
              <a:p>
                <a:r>
                  <a:rPr lang="en-US" altLang="ko-KR" dirty="0"/>
                  <a:t>label &lt;- c(4:27)</a:t>
                </a:r>
              </a:p>
              <a:p>
                <a:r>
                  <a:rPr lang="en-US" altLang="ko-KR" dirty="0"/>
                  <a:t>label &lt;- as.character(label)</a:t>
                </a:r>
              </a:p>
              <a:p>
                <a:r>
                  <a:rPr lang="en-US" altLang="ko-KR" dirty="0"/>
                  <a:t>label &lt;- paste(max_in_sub, "(", label, ")", sep="")</a:t>
                </a:r>
              </a:p>
              <a:p>
                <a:r>
                  <a:rPr lang="en-US" altLang="ko-KR" dirty="0"/>
                  <a:t>df_in &lt;- cbind(max_in, label)</a:t>
                </a:r>
              </a:p>
              <a:p>
                <a:r>
                  <a:rPr lang="en-US" altLang="ko-KR" dirty="0"/>
                  <a:t>df_in &lt;- data.frame(df_in)</a:t>
                </a:r>
              </a:p>
              <a:p>
                <a:r>
                  <a:rPr lang="en-US" altLang="ko-KR" dirty="0"/>
                  <a:t>df_in$max_in &lt;- as.numeric(df_in$max_in)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>
                    <a:solidFill>
                      <a:srgbClr val="00B050"/>
                    </a:solidFill>
                  </a:rPr>
                  <a:t>### </a:t>
                </a:r>
                <a:r>
                  <a:rPr lang="ko-KR" altLang="en-US" dirty="0">
                    <a:solidFill>
                      <a:srgbClr val="00B050"/>
                    </a:solidFill>
                  </a:rPr>
                  <a:t>막대 그래프 시각화</a:t>
                </a:r>
                <a:r>
                  <a:rPr lang="en-US" altLang="ko-KR" dirty="0">
                    <a:solidFill>
                      <a:srgbClr val="00B050"/>
                    </a:solidFill>
                  </a:rPr>
                  <a:t>.</a:t>
                </a:r>
              </a:p>
              <a:p>
                <a:r>
                  <a:rPr lang="en-US" altLang="ko-KR" dirty="0"/>
                  <a:t>library(extrafont) </a:t>
                </a:r>
                <a:r>
                  <a:rPr lang="en-US" altLang="ko-KR" dirty="0">
                    <a:solidFill>
                      <a:srgbClr val="00B050"/>
                    </a:solidFill>
                  </a:rPr>
                  <a:t># </a:t>
                </a:r>
                <a:r>
                  <a:rPr lang="ko-KR" altLang="en-US" dirty="0">
                    <a:solidFill>
                      <a:srgbClr val="00B050"/>
                    </a:solidFill>
                  </a:rPr>
                  <a:t>나눔고딕 폰트 사용</a:t>
                </a:r>
                <a:r>
                  <a:rPr lang="en-US" altLang="ko-KR" dirty="0">
                    <a:solidFill>
                      <a:srgbClr val="00B050"/>
                    </a:solidFill>
                  </a:rPr>
                  <a:t>.</a:t>
                </a:r>
              </a:p>
              <a:p>
                <a:r>
                  <a:rPr lang="en-US" altLang="ko-KR" dirty="0"/>
                  <a:t>fonts()</a:t>
                </a:r>
              </a:p>
              <a:p>
                <a:r>
                  <a:rPr lang="en-US" altLang="ko-KR" dirty="0"/>
                  <a:t>fonttable()</a:t>
                </a:r>
              </a:p>
              <a:p>
                <a:r>
                  <a:rPr lang="en-US" altLang="ko-KR" dirty="0"/>
                  <a:t>library(ggplot2)</a:t>
                </a:r>
              </a:p>
              <a:p>
                <a:r>
                  <a:rPr lang="en-US" altLang="ko-KR" dirty="0"/>
                  <a:t>ggplot(df_in, aes(x=label, y=max_in)) +</a:t>
                </a:r>
              </a:p>
              <a:p>
                <a:r>
                  <a:rPr lang="en-US" altLang="ko-KR" dirty="0"/>
                  <a:t>  theme_bw() +</a:t>
                </a:r>
              </a:p>
              <a:p>
                <a:r>
                  <a:rPr lang="en-US" altLang="ko-KR" dirty="0"/>
                  <a:t>  scale_x_discrete(limits=df_in$label) +</a:t>
                </a:r>
              </a:p>
              <a:p>
                <a:r>
                  <a:rPr lang="en-US" altLang="ko-KR" dirty="0"/>
                  <a:t>  geom_bar(stat="identity", fill='blue', alpha=0.5) +</a:t>
                </a:r>
              </a:p>
              <a:p>
                <a:r>
                  <a:rPr lang="en-US" altLang="ko-KR" dirty="0"/>
                  <a:t>  ggtitle('</a:t>
                </a:r>
                <a:r>
                  <a:rPr lang="ko-KR" altLang="en-US" dirty="0"/>
                  <a:t>시간대별 승차 인원이 가장 많은 역</a:t>
                </a:r>
                <a:r>
                  <a:rPr lang="en-US" altLang="ko-KR" dirty="0"/>
                  <a:t>') +</a:t>
                </a:r>
              </a:p>
              <a:p>
                <a:r>
                  <a:rPr lang="en-US" altLang="ko-KR" dirty="0"/>
                  <a:t>  theme(plot.title=element_text(family = "NanumGothic", face = "bold", hjust = 0.5, size = 12)) +</a:t>
                </a:r>
              </a:p>
              <a:p>
                <a:r>
                  <a:rPr lang="en-US" altLang="ko-KR" dirty="0"/>
                  <a:t>  theme(axis.text.x=element_text(angle=90, hjust=1, size=12, family='NanumGothic')) +</a:t>
                </a:r>
              </a:p>
              <a:p>
                <a:r>
                  <a:rPr lang="en-US" altLang="ko-KR" dirty="0"/>
                  <a:t>  labs(x="", y="") +</a:t>
                </a:r>
              </a:p>
              <a:p>
                <a:r>
                  <a:rPr lang="en-US" altLang="ko-KR" dirty="0"/>
                  <a:t>  scale_y_continuous(labels = scales::comma)</a:t>
                </a:r>
                <a:r>
                  <a:rPr lang="en-US" altLang="ko-KR" dirty="0">
                    <a:solidFill>
                      <a:srgbClr val="00B050"/>
                    </a:solidFill>
                  </a:rPr>
                  <a:t> # y</a:t>
                </a:r>
                <a:r>
                  <a:rPr lang="ko-KR" altLang="en-US" dirty="0">
                    <a:solidFill>
                      <a:srgbClr val="00B050"/>
                    </a:solidFill>
                  </a:rPr>
                  <a:t>축 표시 지정</a:t>
                </a:r>
                <a:r>
                  <a:rPr lang="en-US" altLang="ko-KR" dirty="0">
                    <a:solidFill>
                      <a:srgbClr val="00B050"/>
                    </a:solidFill>
                  </a:rPr>
                  <a:t>. </a:t>
                </a:r>
                <a:r>
                  <a:rPr lang="ko-KR" altLang="en-US" dirty="0">
                    <a:solidFill>
                      <a:srgbClr val="00B050"/>
                    </a:solidFill>
                  </a:rPr>
                  <a:t>부동소수점 표기를 없앰</a:t>
                </a:r>
                <a:r>
                  <a:rPr lang="en-US" altLang="ko-KR" dirty="0">
                    <a:solidFill>
                      <a:srgbClr val="00B050"/>
                    </a:solidFill>
                  </a:rPr>
                  <a:t>.</a:t>
                </a:r>
              </a:p>
              <a:p>
                <a:endParaRPr lang="en-US" altLang="ko-KR" dirty="0">
                  <a:solidFill>
                    <a:srgbClr val="00B050"/>
                  </a:solidFill>
                </a:endParaRPr>
              </a:p>
              <a:p>
                <a:r>
                  <a:rPr lang="en-US" altLang="ko-KR" dirty="0">
                    <a:solidFill>
                      <a:srgbClr val="00B050"/>
                    </a:solidFill>
                  </a:rPr>
                  <a:t>### </a:t>
                </a:r>
                <a:r>
                  <a:rPr lang="ko-KR" altLang="en-US" dirty="0">
                    <a:solidFill>
                      <a:srgbClr val="00B050"/>
                    </a:solidFill>
                  </a:rPr>
                  <a:t>하차의 경우</a:t>
                </a:r>
                <a:r>
                  <a:rPr lang="en-US" altLang="ko-KR" dirty="0">
                    <a:solidFill>
                      <a:srgbClr val="00B050"/>
                    </a:solidFill>
                  </a:rPr>
                  <a:t>, </a:t>
                </a:r>
                <a:r>
                  <a:rPr lang="ko-KR" altLang="en-US" dirty="0">
                    <a:solidFill>
                      <a:srgbClr val="00B050"/>
                    </a:solidFill>
                  </a:rPr>
                  <a:t>위의 데이터프레임 </a:t>
                </a:r>
                <a:r>
                  <a:rPr lang="en-US" altLang="ko-KR" dirty="0">
                    <a:solidFill>
                      <a:srgbClr val="00B050"/>
                    </a:solidFill>
                  </a:rPr>
                  <a:t>– </a:t>
                </a:r>
                <a:r>
                  <a:rPr lang="ko-KR" altLang="en-US" dirty="0">
                    <a:solidFill>
                      <a:srgbClr val="00B050"/>
                    </a:solidFill>
                  </a:rPr>
                  <a:t>시각화 단을 복사하여 </a:t>
                </a:r>
                <a:r>
                  <a:rPr lang="en-US" altLang="ko-KR" dirty="0">
                    <a:solidFill>
                      <a:srgbClr val="00B050"/>
                    </a:solidFill>
                  </a:rPr>
                  <a:t>‘in’</a:t>
                </a:r>
                <a:r>
                  <a:rPr lang="ko-KR" altLang="en-US" dirty="0">
                    <a:solidFill>
                      <a:srgbClr val="00B050"/>
                    </a:solidFill>
                  </a:rPr>
                  <a:t>을 </a:t>
                </a:r>
                <a:r>
                  <a:rPr lang="en-US" altLang="ko-KR" dirty="0">
                    <a:solidFill>
                      <a:srgbClr val="00B050"/>
                    </a:solidFill>
                  </a:rPr>
                  <a:t>‘out’</a:t>
                </a:r>
                <a:r>
                  <a:rPr lang="ko-KR" altLang="en-US" dirty="0">
                    <a:solidFill>
                      <a:srgbClr val="00B050"/>
                    </a:solidFill>
                  </a:rPr>
                  <a:t>으로 치환하면 동일한 형식의 하차 그래프 출력 가능</a:t>
                </a:r>
                <a:r>
                  <a:rPr lang="en-US" altLang="ko-KR" dirty="0">
                    <a:solidFill>
                      <a:srgbClr val="00B050"/>
                    </a:solidFill>
                  </a:rPr>
                  <a:t>.</a:t>
                </a:r>
              </a:p>
              <a:p>
                <a:r>
                  <a:rPr lang="en-US" altLang="ko-KR" dirty="0">
                    <a:solidFill>
                      <a:srgbClr val="00B050"/>
                    </a:solidFill>
                  </a:rPr>
                  <a:t>### ppt </a:t>
                </a:r>
                <a:r>
                  <a:rPr lang="ko-KR" altLang="en-US" dirty="0">
                    <a:solidFill>
                      <a:srgbClr val="00B050"/>
                    </a:solidFill>
                  </a:rPr>
                  <a:t>화면 크기로 인해 하차 단 생략</a:t>
                </a:r>
                <a:r>
                  <a:rPr lang="en-US" altLang="ko-KR" dirty="0">
                    <a:solidFill>
                      <a:srgbClr val="00B050"/>
                    </a:solidFill>
                  </a:rPr>
                  <a:t>.</a:t>
                </a:r>
              </a:p>
            </p:txBody>
          </p:sp>
          <p:sp>
            <p:nvSpPr>
              <p:cNvPr id="6" name="오른쪽 대괄호 5">
                <a:extLst>
                  <a:ext uri="{FF2B5EF4-FFF2-40B4-BE49-F238E27FC236}">
                    <a16:creationId xmlns:a16="http://schemas.microsoft.com/office/drawing/2014/main" id="{EA795B33-5B58-4DE2-95F1-F314C428C735}"/>
                  </a:ext>
                </a:extLst>
              </p:cNvPr>
              <p:cNvSpPr/>
              <p:nvPr/>
            </p:nvSpPr>
            <p:spPr>
              <a:xfrm>
                <a:off x="9406680" y="2293400"/>
                <a:ext cx="523525" cy="9216500"/>
              </a:xfrm>
              <a:prstGeom prst="rightBracket">
                <a:avLst/>
              </a:prstGeom>
              <a:noFill/>
              <a:ln w="63500">
                <a:gradFill flip="none" rotWithShape="1">
                  <a:gsLst>
                    <a:gs pos="50000">
                      <a:schemeClr val="bg1">
                        <a:alpha val="30000"/>
                      </a:schemeClr>
                    </a:gs>
                    <a:gs pos="0">
                      <a:srgbClr val="FF0000">
                        <a:lumMod val="99000"/>
                        <a:lumOff val="1000"/>
                        <a:alpha val="30000"/>
                      </a:srgbClr>
                    </a:gs>
                    <a:gs pos="100000">
                      <a:srgbClr val="FF0000">
                        <a:alpha val="3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9C4665-D2D7-4128-854F-D2FB976A1552}"/>
                  </a:ext>
                </a:extLst>
              </p:cNvPr>
              <p:cNvSpPr txBox="1"/>
              <p:nvPr/>
            </p:nvSpPr>
            <p:spPr>
              <a:xfrm>
                <a:off x="7699929" y="6640040"/>
                <a:ext cx="4482968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rgbClr val="FF0000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데이터 로드 및 전처리</a:t>
                </a:r>
              </a:p>
            </p:txBody>
          </p:sp>
        </p:grpSp>
        <p:sp>
          <p:nvSpPr>
            <p:cNvPr id="11" name="오른쪽 대괄호 10">
              <a:extLst>
                <a:ext uri="{FF2B5EF4-FFF2-40B4-BE49-F238E27FC236}">
                  <a16:creationId xmlns:a16="http://schemas.microsoft.com/office/drawing/2014/main" id="{AA5804BE-D4E4-4CD7-A601-991B55822913}"/>
                </a:ext>
              </a:extLst>
            </p:cNvPr>
            <p:cNvSpPr/>
            <p:nvPr/>
          </p:nvSpPr>
          <p:spPr>
            <a:xfrm>
              <a:off x="9417888" y="12459281"/>
              <a:ext cx="523525" cy="4649822"/>
            </a:xfrm>
            <a:prstGeom prst="rightBracket">
              <a:avLst/>
            </a:prstGeom>
            <a:noFill/>
            <a:ln w="63500">
              <a:gradFill flip="none" rotWithShape="1">
                <a:gsLst>
                  <a:gs pos="50000">
                    <a:schemeClr val="bg1">
                      <a:alpha val="30000"/>
                    </a:schemeClr>
                  </a:gs>
                  <a:gs pos="0">
                    <a:schemeClr val="accent1">
                      <a:alpha val="3000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C730C9-0383-474E-AB95-13CB58988C9E}"/>
                </a:ext>
              </a:extLst>
            </p:cNvPr>
            <p:cNvSpPr txBox="1"/>
            <p:nvPr/>
          </p:nvSpPr>
          <p:spPr>
            <a:xfrm>
              <a:off x="7685557" y="14522582"/>
              <a:ext cx="4482968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accen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데이터 시각화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088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0BFAC60-ADA3-4F69-83D3-3D184374DF6E}"/>
              </a:ext>
            </a:extLst>
          </p:cNvPr>
          <p:cNvSpPr txBox="1"/>
          <p:nvPr/>
        </p:nvSpPr>
        <p:spPr>
          <a:xfrm>
            <a:off x="1172040" y="1993160"/>
            <a:ext cx="9847915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2.2.2 </a:t>
            </a:r>
            <a:r>
              <a:rPr lang="ko-KR" altLang="en-US" sz="2400" b="1" dirty="0">
                <a:latin typeface="+mj-ea"/>
                <a:ea typeface="+mj-ea"/>
              </a:rPr>
              <a:t>산출물 및 해석</a:t>
            </a:r>
            <a:endParaRPr lang="en-US" altLang="ko-KR" sz="2400" b="1" dirty="0">
              <a:latin typeface="+mj-ea"/>
              <a:ea typeface="+mj-ea"/>
            </a:endParaRPr>
          </a:p>
          <a:p>
            <a:endParaRPr lang="en-US" altLang="ko-KR" sz="2400" b="1" dirty="0">
              <a:latin typeface="+mj-ea"/>
              <a:ea typeface="+mj-ea"/>
            </a:endParaRPr>
          </a:p>
          <a:p>
            <a:pPr lvl="1"/>
            <a:r>
              <a:rPr lang="en-US" altLang="ko-KR" sz="2400" b="1" dirty="0">
                <a:latin typeface="+mj-ea"/>
                <a:ea typeface="+mj-ea"/>
              </a:rPr>
              <a:t>[</a:t>
            </a:r>
            <a:r>
              <a:rPr lang="ko-KR" altLang="en-US" sz="2400" b="1" dirty="0">
                <a:latin typeface="+mj-ea"/>
                <a:ea typeface="+mj-ea"/>
              </a:rPr>
              <a:t>산출물</a:t>
            </a:r>
            <a:r>
              <a:rPr lang="en-US" altLang="ko-KR" sz="2400" b="1" dirty="0">
                <a:latin typeface="+mj-ea"/>
                <a:ea typeface="+mj-ea"/>
              </a:rPr>
              <a:t>]</a:t>
            </a:r>
          </a:p>
          <a:p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B6D950-43F6-4492-8EF1-6A08AE885E41}"/>
              </a:ext>
            </a:extLst>
          </p:cNvPr>
          <p:cNvSpPr txBox="1"/>
          <p:nvPr/>
        </p:nvSpPr>
        <p:spPr>
          <a:xfrm>
            <a:off x="1172039" y="9310828"/>
            <a:ext cx="10403874" cy="60016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/>
            <a:r>
              <a:rPr lang="en-US" altLang="ko-KR" sz="2400" b="1" dirty="0">
                <a:latin typeface="+mj-ea"/>
                <a:ea typeface="+mj-ea"/>
              </a:rPr>
              <a:t>[</a:t>
            </a:r>
            <a:r>
              <a:rPr lang="ko-KR" altLang="en-US" sz="2400" b="1" dirty="0">
                <a:latin typeface="+mj-ea"/>
                <a:ea typeface="+mj-ea"/>
              </a:rPr>
              <a:t>해석</a:t>
            </a:r>
            <a:r>
              <a:rPr lang="en-US" altLang="ko-KR" sz="2400" b="1" dirty="0">
                <a:latin typeface="+mj-ea"/>
                <a:ea typeface="+mj-ea"/>
              </a:rPr>
              <a:t>]</a:t>
            </a:r>
          </a:p>
          <a:p>
            <a:pPr lvl="1"/>
            <a:endParaRPr lang="en-US" altLang="ko-KR" sz="2400" b="1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+mj-ea"/>
                <a:ea typeface="+mj-ea"/>
              </a:rPr>
              <a:t>X</a:t>
            </a:r>
            <a:r>
              <a:rPr lang="ko-KR" altLang="en-US" sz="2400" dirty="0">
                <a:latin typeface="+mj-ea"/>
                <a:ea typeface="+mj-ea"/>
              </a:rPr>
              <a:t>축 </a:t>
            </a:r>
            <a:r>
              <a:rPr lang="en-US" altLang="ko-KR" sz="2400" dirty="0">
                <a:latin typeface="+mj-ea"/>
                <a:ea typeface="+mj-ea"/>
              </a:rPr>
              <a:t>: 04</a:t>
            </a:r>
            <a:r>
              <a:rPr lang="ko-KR" altLang="en-US" sz="2400" dirty="0">
                <a:latin typeface="+mj-ea"/>
                <a:ea typeface="+mj-ea"/>
              </a:rPr>
              <a:t>시</a:t>
            </a:r>
            <a:r>
              <a:rPr lang="en-US" altLang="ko-KR" sz="2400" dirty="0">
                <a:latin typeface="+mj-ea"/>
                <a:ea typeface="+mj-ea"/>
              </a:rPr>
              <a:t>~</a:t>
            </a:r>
            <a:r>
              <a:rPr lang="ko-KR" altLang="en-US" sz="2400" dirty="0">
                <a:latin typeface="+mj-ea"/>
                <a:ea typeface="+mj-ea"/>
              </a:rPr>
              <a:t>익일 </a:t>
            </a:r>
            <a:r>
              <a:rPr lang="en-US" altLang="ko-KR" sz="2400" dirty="0">
                <a:latin typeface="+mj-ea"/>
                <a:ea typeface="+mj-ea"/>
              </a:rPr>
              <a:t>03</a:t>
            </a:r>
            <a:r>
              <a:rPr lang="ko-KR" altLang="en-US" sz="2400" dirty="0">
                <a:latin typeface="+mj-ea"/>
                <a:ea typeface="+mj-ea"/>
              </a:rPr>
              <a:t>시</a:t>
            </a:r>
            <a:r>
              <a:rPr lang="en-US" altLang="ko-KR" sz="2400" dirty="0">
                <a:latin typeface="+mj-ea"/>
                <a:ea typeface="+mj-ea"/>
              </a:rPr>
              <a:t>(4~27)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+mj-ea"/>
                <a:ea typeface="+mj-ea"/>
              </a:rPr>
              <a:t>Y</a:t>
            </a:r>
            <a:r>
              <a:rPr lang="ko-KR" altLang="en-US" sz="2400" dirty="0">
                <a:latin typeface="+mj-ea"/>
                <a:ea typeface="+mj-ea"/>
              </a:rPr>
              <a:t>축 </a:t>
            </a:r>
            <a:r>
              <a:rPr lang="en-US" altLang="ko-KR" sz="2400" dirty="0">
                <a:latin typeface="+mj-ea"/>
                <a:ea typeface="+mj-ea"/>
              </a:rPr>
              <a:t>: </a:t>
            </a:r>
            <a:r>
              <a:rPr lang="ko-KR" altLang="en-US" sz="2400" dirty="0">
                <a:latin typeface="+mj-ea"/>
                <a:ea typeface="+mj-ea"/>
              </a:rPr>
              <a:t>시간대별 최대 승</a:t>
            </a:r>
            <a:r>
              <a:rPr lang="en-US" altLang="ko-KR" sz="2400" dirty="0">
                <a:latin typeface="+mj-ea"/>
                <a:ea typeface="+mj-ea"/>
              </a:rPr>
              <a:t>·</a:t>
            </a:r>
            <a:r>
              <a:rPr lang="ko-KR" altLang="en-US" sz="2400" dirty="0">
                <a:latin typeface="+mj-ea"/>
                <a:ea typeface="+mj-ea"/>
              </a:rPr>
              <a:t>하차 지하철역 승객 인원 수</a:t>
            </a:r>
            <a:endParaRPr lang="en-US" altLang="ko-KR" sz="2400" dirty="0">
              <a:latin typeface="+mj-ea"/>
              <a:ea typeface="+mj-ea"/>
            </a:endParaRPr>
          </a:p>
          <a:p>
            <a:pPr lvl="2"/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ko-KR" sz="2400" dirty="0">
                <a:solidFill>
                  <a:srgbClr val="FF0000"/>
                </a:solidFill>
                <a:latin typeface="+mj-ea"/>
                <a:ea typeface="+mj-ea"/>
              </a:rPr>
              <a:t>06~12</a:t>
            </a:r>
            <a:r>
              <a:rPr lang="ko-KR" altLang="en-US" sz="2400" dirty="0">
                <a:solidFill>
                  <a:srgbClr val="FF0000"/>
                </a:solidFill>
                <a:latin typeface="+mj-ea"/>
                <a:ea typeface="+mj-ea"/>
              </a:rPr>
              <a:t>시 사이 신림 </a:t>
            </a:r>
            <a:r>
              <a:rPr lang="en-US" altLang="ko-KR" sz="2400" dirty="0">
                <a:solidFill>
                  <a:srgbClr val="FF0000"/>
                </a:solidFill>
                <a:latin typeface="+mj-ea"/>
                <a:ea typeface="+mj-ea"/>
              </a:rPr>
              <a:t>2</a:t>
            </a:r>
            <a:r>
              <a:rPr lang="ko-KR" altLang="en-US" sz="2400" dirty="0">
                <a:solidFill>
                  <a:srgbClr val="FF0000"/>
                </a:solidFill>
                <a:latin typeface="+mj-ea"/>
                <a:ea typeface="+mj-ea"/>
              </a:rPr>
              <a:t>호선</a:t>
            </a:r>
            <a:r>
              <a:rPr lang="en-US" altLang="ko-KR" sz="2400" dirty="0">
                <a:solidFill>
                  <a:srgbClr val="FF0000"/>
                </a:solidFill>
                <a:latin typeface="+mj-ea"/>
                <a:ea typeface="+mj-ea"/>
              </a:rPr>
              <a:t>, 13~23</a:t>
            </a:r>
            <a:r>
              <a:rPr lang="ko-KR" altLang="en-US" sz="2400" dirty="0">
                <a:solidFill>
                  <a:srgbClr val="FF0000"/>
                </a:solidFill>
                <a:latin typeface="+mj-ea"/>
                <a:ea typeface="+mj-ea"/>
              </a:rPr>
              <a:t>시 사이 강남 </a:t>
            </a:r>
            <a:r>
              <a:rPr lang="en-US" altLang="ko-KR" sz="2400" dirty="0">
                <a:solidFill>
                  <a:srgbClr val="FF0000"/>
                </a:solidFill>
                <a:latin typeface="+mj-ea"/>
                <a:ea typeface="+mj-ea"/>
              </a:rPr>
              <a:t>2</a:t>
            </a:r>
            <a:r>
              <a:rPr lang="ko-KR" altLang="en-US" sz="2400" dirty="0">
                <a:solidFill>
                  <a:srgbClr val="FF0000"/>
                </a:solidFill>
                <a:latin typeface="+mj-ea"/>
                <a:ea typeface="+mj-ea"/>
              </a:rPr>
              <a:t>호선 승차 최대</a:t>
            </a:r>
            <a:endParaRPr lang="en-US" altLang="ko-KR" sz="2400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j-ea"/>
                <a:ea typeface="+mj-ea"/>
              </a:rPr>
              <a:t>하차의 경우</a:t>
            </a:r>
            <a:r>
              <a:rPr lang="en-US" altLang="ko-KR" sz="2400" dirty="0">
                <a:latin typeface="+mj-ea"/>
                <a:ea typeface="+mj-ea"/>
              </a:rPr>
              <a:t>, </a:t>
            </a:r>
            <a:r>
              <a:rPr lang="ko-KR" altLang="en-US" sz="2400" dirty="0">
                <a:latin typeface="+mj-ea"/>
                <a:ea typeface="+mj-ea"/>
              </a:rPr>
              <a:t>승차의 경우와 반대 </a:t>
            </a:r>
            <a:br>
              <a:rPr lang="en-US" altLang="ko-KR" sz="2400" dirty="0">
                <a:latin typeface="+mj-ea"/>
                <a:ea typeface="+mj-ea"/>
              </a:rPr>
            </a:br>
            <a:r>
              <a:rPr lang="en-US" altLang="ko-KR" sz="2400" dirty="0">
                <a:latin typeface="+mj-ea"/>
                <a:ea typeface="+mj-ea"/>
              </a:rPr>
              <a:t>-&gt; </a:t>
            </a:r>
            <a:r>
              <a:rPr lang="ko-KR" altLang="en-US" sz="2400" dirty="0">
                <a:solidFill>
                  <a:srgbClr val="FF0000"/>
                </a:solidFill>
                <a:latin typeface="+mj-ea"/>
                <a:ea typeface="+mj-ea"/>
              </a:rPr>
              <a:t>강남역 인근 오피스 구역</a:t>
            </a:r>
            <a:r>
              <a:rPr lang="en-US" altLang="ko-KR" sz="2400" dirty="0">
                <a:latin typeface="+mj-ea"/>
                <a:ea typeface="+mj-ea"/>
              </a:rPr>
              <a:t>, </a:t>
            </a:r>
            <a:r>
              <a:rPr lang="ko-KR" altLang="en-US" sz="2400" dirty="0">
                <a:solidFill>
                  <a:srgbClr val="FF0000"/>
                </a:solidFill>
                <a:latin typeface="+mj-ea"/>
                <a:ea typeface="+mj-ea"/>
              </a:rPr>
              <a:t>신림 </a:t>
            </a:r>
            <a:r>
              <a:rPr lang="en-US" altLang="ko-KR" sz="2400" dirty="0">
                <a:solidFill>
                  <a:srgbClr val="FF0000"/>
                </a:solidFill>
                <a:latin typeface="+mj-ea"/>
                <a:ea typeface="+mj-ea"/>
              </a:rPr>
              <a:t>2</a:t>
            </a:r>
            <a:r>
              <a:rPr lang="ko-KR" altLang="en-US" sz="2400" dirty="0">
                <a:solidFill>
                  <a:srgbClr val="FF0000"/>
                </a:solidFill>
                <a:latin typeface="+mj-ea"/>
                <a:ea typeface="+mj-ea"/>
              </a:rPr>
              <a:t>호선 인근 거주 구역</a:t>
            </a:r>
            <a:r>
              <a:rPr lang="en-US" altLang="ko-KR" sz="2400" dirty="0">
                <a:solidFill>
                  <a:srgbClr val="FF0000"/>
                </a:solidFill>
                <a:latin typeface="+mj-ea"/>
                <a:ea typeface="+mj-ea"/>
              </a:rPr>
              <a:t>, </a:t>
            </a:r>
            <a:r>
              <a:rPr lang="ko-KR" altLang="en-US" sz="2400" dirty="0">
                <a:solidFill>
                  <a:srgbClr val="FF0000"/>
                </a:solidFill>
                <a:latin typeface="+mj-ea"/>
                <a:ea typeface="+mj-ea"/>
              </a:rPr>
              <a:t>환승역 추측</a:t>
            </a:r>
            <a:endParaRPr lang="en-US" altLang="ko-KR" sz="2400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j-ea"/>
                <a:ea typeface="+mj-ea"/>
              </a:rPr>
              <a:t>하차 관련</a:t>
            </a:r>
            <a:r>
              <a:rPr lang="en-US" altLang="ko-KR" sz="2400" dirty="0">
                <a:latin typeface="+mj-ea"/>
                <a:ea typeface="+mj-ea"/>
              </a:rPr>
              <a:t> </a:t>
            </a:r>
            <a:br>
              <a:rPr lang="en-US" altLang="ko-KR" sz="2400" dirty="0">
                <a:latin typeface="+mj-ea"/>
                <a:ea typeface="+mj-ea"/>
              </a:rPr>
            </a:br>
            <a:r>
              <a:rPr lang="en-US" altLang="ko-KR" sz="2400" dirty="0">
                <a:latin typeface="+mj-ea"/>
                <a:ea typeface="+mj-ea"/>
              </a:rPr>
              <a:t>+ 08~09</a:t>
            </a:r>
            <a:r>
              <a:rPr lang="ko-KR" altLang="en-US" sz="2400" dirty="0">
                <a:latin typeface="+mj-ea"/>
                <a:ea typeface="+mj-ea"/>
              </a:rPr>
              <a:t>시 가산디지털단지 </a:t>
            </a:r>
            <a:r>
              <a:rPr lang="en-US" altLang="ko-KR" sz="2400" dirty="0">
                <a:latin typeface="+mj-ea"/>
                <a:ea typeface="+mj-ea"/>
              </a:rPr>
              <a:t>7</a:t>
            </a:r>
            <a:r>
              <a:rPr lang="ko-KR" altLang="en-US" sz="2400" dirty="0">
                <a:latin typeface="+mj-ea"/>
                <a:ea typeface="+mj-ea"/>
              </a:rPr>
              <a:t>호선 하차 최대</a:t>
            </a:r>
            <a:r>
              <a:rPr lang="en-US" altLang="ko-KR" sz="2400" dirty="0">
                <a:latin typeface="+mj-ea"/>
                <a:ea typeface="+mj-ea"/>
              </a:rPr>
              <a:t> </a:t>
            </a:r>
            <a:br>
              <a:rPr lang="en-US" altLang="ko-KR" sz="2400" dirty="0">
                <a:latin typeface="+mj-ea"/>
                <a:ea typeface="+mj-ea"/>
              </a:rPr>
            </a:br>
            <a:r>
              <a:rPr lang="en-US" altLang="ko-KR" sz="2400" dirty="0">
                <a:latin typeface="+mj-ea"/>
                <a:ea typeface="+mj-ea"/>
              </a:rPr>
              <a:t>-&gt; </a:t>
            </a:r>
            <a:r>
              <a:rPr lang="ko-KR" altLang="en-US" sz="2400" dirty="0">
                <a:solidFill>
                  <a:srgbClr val="FF0000"/>
                </a:solidFill>
                <a:latin typeface="+mj-ea"/>
                <a:ea typeface="+mj-ea"/>
              </a:rPr>
              <a:t>가산디지털단지 </a:t>
            </a:r>
            <a:r>
              <a:rPr lang="en-US" altLang="ko-KR" sz="2400" dirty="0">
                <a:solidFill>
                  <a:srgbClr val="FF0000"/>
                </a:solidFill>
                <a:latin typeface="+mj-ea"/>
                <a:ea typeface="+mj-ea"/>
              </a:rPr>
              <a:t>7</a:t>
            </a:r>
            <a:r>
              <a:rPr lang="ko-KR" altLang="en-US" sz="2400" dirty="0">
                <a:solidFill>
                  <a:srgbClr val="FF0000"/>
                </a:solidFill>
                <a:latin typeface="+mj-ea"/>
                <a:ea typeface="+mj-ea"/>
              </a:rPr>
              <a:t>호선 인근 오피스 구역</a:t>
            </a:r>
            <a:r>
              <a:rPr lang="en-US" altLang="ko-KR" sz="2400" dirty="0">
                <a:solidFill>
                  <a:srgbClr val="FF0000"/>
                </a:solidFill>
                <a:latin typeface="+mj-ea"/>
                <a:ea typeface="+mj-ea"/>
              </a:rPr>
              <a:t>,</a:t>
            </a:r>
            <a:r>
              <a:rPr lang="ko-KR" altLang="en-US" sz="2400" dirty="0">
                <a:solidFill>
                  <a:srgbClr val="FF0000"/>
                </a:solidFill>
                <a:latin typeface="+mj-ea"/>
                <a:ea typeface="+mj-ea"/>
              </a:rPr>
              <a:t> 대규모 환승역 추측</a:t>
            </a:r>
            <a:br>
              <a:rPr lang="en-US" altLang="ko-KR" sz="2400" dirty="0">
                <a:latin typeface="+mj-ea"/>
                <a:ea typeface="+mj-ea"/>
              </a:rPr>
            </a:br>
            <a:r>
              <a:rPr lang="en-US" altLang="ko-KR" sz="2400" dirty="0">
                <a:latin typeface="+mj-ea"/>
                <a:ea typeface="+mj-ea"/>
              </a:rPr>
              <a:t>+ 15~17</a:t>
            </a:r>
            <a:r>
              <a:rPr lang="ko-KR" altLang="en-US" sz="2400" dirty="0">
                <a:latin typeface="+mj-ea"/>
                <a:ea typeface="+mj-ea"/>
              </a:rPr>
              <a:t>시 홍대입구 </a:t>
            </a:r>
            <a:r>
              <a:rPr lang="en-US" altLang="ko-KR" sz="2400" dirty="0">
                <a:latin typeface="+mj-ea"/>
                <a:ea typeface="+mj-ea"/>
              </a:rPr>
              <a:t>2</a:t>
            </a:r>
            <a:r>
              <a:rPr lang="ko-KR" altLang="en-US" sz="2400" dirty="0">
                <a:latin typeface="+mj-ea"/>
                <a:ea typeface="+mj-ea"/>
              </a:rPr>
              <a:t>호선 하차 최대</a:t>
            </a:r>
            <a:br>
              <a:rPr lang="en-US" altLang="ko-KR" sz="2400" dirty="0">
                <a:latin typeface="+mj-ea"/>
                <a:ea typeface="+mj-ea"/>
              </a:rPr>
            </a:br>
            <a:r>
              <a:rPr lang="en-US" altLang="ko-KR" sz="2400" dirty="0">
                <a:latin typeface="+mj-ea"/>
                <a:ea typeface="+mj-ea"/>
              </a:rPr>
              <a:t>-&gt; </a:t>
            </a:r>
            <a:r>
              <a:rPr lang="ko-KR" altLang="en-US" sz="2400" dirty="0">
                <a:solidFill>
                  <a:srgbClr val="FF0000"/>
                </a:solidFill>
                <a:latin typeface="+mj-ea"/>
                <a:ea typeface="+mj-ea"/>
              </a:rPr>
              <a:t>다른 지역 대비 저녁 시간 홍대입구 유동인구 높을 것으로 추측</a:t>
            </a:r>
            <a:endParaRPr lang="en-US" altLang="ko-KR" sz="24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9" name="Picture 4" descr="성장하는 막대 그래프 무료 아이콘">
            <a:extLst>
              <a:ext uri="{FF2B5EF4-FFF2-40B4-BE49-F238E27FC236}">
                <a16:creationId xmlns:a16="http://schemas.microsoft.com/office/drawing/2014/main" id="{0C4544D6-173D-4A02-BCF3-3CD37B6EB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036" y="1146700"/>
            <a:ext cx="644400" cy="64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F27BC5-E8FC-431F-B48D-369F1E519371}"/>
              </a:ext>
            </a:extLst>
          </p:cNvPr>
          <p:cNvSpPr txBox="1"/>
          <p:nvPr/>
        </p:nvSpPr>
        <p:spPr>
          <a:xfrm>
            <a:off x="1172040" y="1267880"/>
            <a:ext cx="984791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latin typeface="+mj-ea"/>
                <a:ea typeface="+mj-ea"/>
              </a:rPr>
              <a:t>2.2 </a:t>
            </a:r>
            <a:r>
              <a:rPr lang="ko-KR" altLang="en-US" sz="2800" b="1" dirty="0">
                <a:solidFill>
                  <a:srgbClr val="232323"/>
                </a:solidFill>
                <a:latin typeface="+mj-ea"/>
                <a:ea typeface="+mj-ea"/>
              </a:rPr>
              <a:t>시간대별 승</a:t>
            </a:r>
            <a:r>
              <a:rPr lang="en-US" altLang="ko-KR" sz="2800" b="1" dirty="0">
                <a:solidFill>
                  <a:srgbClr val="232323"/>
                </a:solidFill>
                <a:latin typeface="+mj-ea"/>
                <a:ea typeface="+mj-ea"/>
              </a:rPr>
              <a:t>·</a:t>
            </a:r>
            <a:r>
              <a:rPr lang="ko-KR" altLang="en-US" sz="2800" b="1" dirty="0">
                <a:solidFill>
                  <a:srgbClr val="232323"/>
                </a:solidFill>
                <a:latin typeface="+mj-ea"/>
                <a:ea typeface="+mj-ea"/>
              </a:rPr>
              <a:t>하차 인원 최대 지하철역 </a:t>
            </a:r>
            <a:endParaRPr lang="en-US" altLang="ko-KR" sz="2800" b="1" dirty="0">
              <a:solidFill>
                <a:srgbClr val="232323"/>
              </a:solidFill>
              <a:latin typeface="+mj-ea"/>
              <a:ea typeface="+mj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4DB930B-27AA-4AD3-AF98-2DAC778DD392}"/>
              </a:ext>
            </a:extLst>
          </p:cNvPr>
          <p:cNvGrpSpPr/>
          <p:nvPr/>
        </p:nvGrpSpPr>
        <p:grpSpPr>
          <a:xfrm>
            <a:off x="467522" y="3889345"/>
            <a:ext cx="11256957" cy="4495897"/>
            <a:chOff x="827061" y="3889346"/>
            <a:chExt cx="10612865" cy="423865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6056BBF-284D-4D3B-AA6A-C7CF918C8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061" y="3889346"/>
              <a:ext cx="5113297" cy="4238654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B594F28-C19E-4FAF-A78D-077EFF3C5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6629" y="3889346"/>
              <a:ext cx="5113297" cy="4238654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</p:grp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6B27CDAD-9FB7-4AE4-9B86-219F9B01B2D5}"/>
              </a:ext>
            </a:extLst>
          </p:cNvPr>
          <p:cNvSpPr/>
          <p:nvPr/>
        </p:nvSpPr>
        <p:spPr>
          <a:xfrm>
            <a:off x="1308225" y="11499676"/>
            <a:ext cx="695674" cy="501520"/>
          </a:xfrm>
          <a:prstGeom prst="rightArrow">
            <a:avLst>
              <a:gd name="adj1" fmla="val 50000"/>
              <a:gd name="adj2" fmla="val 59472"/>
            </a:avLst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85ECD1D-00CC-432F-A232-0ED1EE7300EE}"/>
              </a:ext>
            </a:extLst>
          </p:cNvPr>
          <p:cNvGrpSpPr/>
          <p:nvPr/>
        </p:nvGrpSpPr>
        <p:grpSpPr>
          <a:xfrm>
            <a:off x="311285" y="408562"/>
            <a:ext cx="11556460" cy="8715983"/>
            <a:chOff x="311285" y="408562"/>
            <a:chExt cx="11556460" cy="8715983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9422324-A631-4640-8A21-02C98C1B05AF}"/>
                </a:ext>
              </a:extLst>
            </p:cNvPr>
            <p:cNvGrpSpPr/>
            <p:nvPr/>
          </p:nvGrpSpPr>
          <p:grpSpPr>
            <a:xfrm>
              <a:off x="311285" y="408562"/>
              <a:ext cx="11556460" cy="8715983"/>
              <a:chOff x="311285" y="408562"/>
              <a:chExt cx="11556460" cy="8715983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9EA8536-08F9-4F02-BD50-D819A396D94B}"/>
                  </a:ext>
                </a:extLst>
              </p:cNvPr>
              <p:cNvSpPr/>
              <p:nvPr/>
            </p:nvSpPr>
            <p:spPr>
              <a:xfrm>
                <a:off x="311285" y="408562"/>
                <a:ext cx="11556460" cy="87159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E1065A61-5419-46A1-BA79-6A1A6E7206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3665" y="524151"/>
                <a:ext cx="10304669" cy="8542028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</a:ln>
            </p:spPr>
          </p:pic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8870CD6-57BA-46CE-8104-0E9FA0BD0140}"/>
                </a:ext>
              </a:extLst>
            </p:cNvPr>
            <p:cNvSpPr/>
            <p:nvPr/>
          </p:nvSpPr>
          <p:spPr>
            <a:xfrm>
              <a:off x="2645923" y="6671145"/>
              <a:ext cx="7023371" cy="1299183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E49AE5-8668-457B-B083-845E61EE0274}"/>
              </a:ext>
            </a:extLst>
          </p:cNvPr>
          <p:cNvGrpSpPr/>
          <p:nvPr/>
        </p:nvGrpSpPr>
        <p:grpSpPr>
          <a:xfrm>
            <a:off x="311285" y="437173"/>
            <a:ext cx="11556460" cy="13382512"/>
            <a:chOff x="311285" y="437173"/>
            <a:chExt cx="11556460" cy="13382512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625C3BFC-CDA5-47DB-8C50-A12D931D7877}"/>
                </a:ext>
              </a:extLst>
            </p:cNvPr>
            <p:cNvGrpSpPr/>
            <p:nvPr/>
          </p:nvGrpSpPr>
          <p:grpSpPr>
            <a:xfrm>
              <a:off x="311285" y="437173"/>
              <a:ext cx="11556460" cy="8715983"/>
              <a:chOff x="311285" y="437173"/>
              <a:chExt cx="11556460" cy="8715983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121DB98D-C4FE-4D49-A41A-E592981717FC}"/>
                  </a:ext>
                </a:extLst>
              </p:cNvPr>
              <p:cNvGrpSpPr/>
              <p:nvPr/>
            </p:nvGrpSpPr>
            <p:grpSpPr>
              <a:xfrm>
                <a:off x="311285" y="437173"/>
                <a:ext cx="11556460" cy="8715983"/>
                <a:chOff x="311285" y="437173"/>
                <a:chExt cx="11556460" cy="8715983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CD70D155-4A03-4EEB-8A82-EA4D496327CA}"/>
                    </a:ext>
                  </a:extLst>
                </p:cNvPr>
                <p:cNvSpPr/>
                <p:nvPr/>
              </p:nvSpPr>
              <p:spPr>
                <a:xfrm>
                  <a:off x="311285" y="437173"/>
                  <a:ext cx="11556460" cy="87159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23" name="그림 22">
                  <a:extLst>
                    <a:ext uri="{FF2B5EF4-FFF2-40B4-BE49-F238E27FC236}">
                      <a16:creationId xmlns:a16="http://schemas.microsoft.com/office/drawing/2014/main" id="{4BC01344-DA60-47D7-A176-B63CC06E7B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7180" y="495539"/>
                  <a:ext cx="10304669" cy="8542028"/>
                </a:xfrm>
                <a:prstGeom prst="rect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</a:ln>
              </p:spPr>
            </p:pic>
          </p:grp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3E9273FB-136E-4D7D-A516-CC1E5221C6F7}"/>
                  </a:ext>
                </a:extLst>
              </p:cNvPr>
              <p:cNvSpPr/>
              <p:nvPr/>
            </p:nvSpPr>
            <p:spPr>
              <a:xfrm>
                <a:off x="6210186" y="6823545"/>
                <a:ext cx="715907" cy="2067536"/>
              </a:xfrm>
              <a:prstGeom prst="rect">
                <a:avLst/>
              </a:prstGeom>
              <a:solidFill>
                <a:srgbClr val="FF0000">
                  <a:alpha val="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23FB259-C078-40A0-B0CC-323D96E30AEA}"/>
                  </a:ext>
                </a:extLst>
              </p:cNvPr>
              <p:cNvSpPr/>
              <p:nvPr/>
            </p:nvSpPr>
            <p:spPr>
              <a:xfrm>
                <a:off x="3466985" y="6823545"/>
                <a:ext cx="467894" cy="2067536"/>
              </a:xfrm>
              <a:prstGeom prst="rect">
                <a:avLst/>
              </a:prstGeom>
              <a:solidFill>
                <a:srgbClr val="FF0000">
                  <a:alpha val="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90BA8BD7-9ACE-486B-BBA5-A12C97FE948B}"/>
                </a:ext>
              </a:extLst>
            </p:cNvPr>
            <p:cNvSpPr/>
            <p:nvPr/>
          </p:nvSpPr>
          <p:spPr>
            <a:xfrm>
              <a:off x="1308225" y="12180613"/>
              <a:ext cx="695674" cy="501520"/>
            </a:xfrm>
            <a:prstGeom prst="rightArrow">
              <a:avLst>
                <a:gd name="adj1" fmla="val 50000"/>
                <a:gd name="adj2" fmla="val 59472"/>
              </a:avLst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4347EF5D-EE4B-4592-ADDB-B8D0B91867C7}"/>
                </a:ext>
              </a:extLst>
            </p:cNvPr>
            <p:cNvSpPr/>
            <p:nvPr/>
          </p:nvSpPr>
          <p:spPr>
            <a:xfrm>
              <a:off x="1327681" y="13318165"/>
              <a:ext cx="695674" cy="501520"/>
            </a:xfrm>
            <a:prstGeom prst="rightArrow">
              <a:avLst>
                <a:gd name="adj1" fmla="val 50000"/>
                <a:gd name="adj2" fmla="val 59472"/>
              </a:avLst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9230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9666B29A-0D22-4C04-8AE8-90C25C572F44}"/>
              </a:ext>
            </a:extLst>
          </p:cNvPr>
          <p:cNvSpPr txBox="1"/>
          <p:nvPr/>
        </p:nvSpPr>
        <p:spPr>
          <a:xfrm>
            <a:off x="1172040" y="1267880"/>
            <a:ext cx="984791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latin typeface="+mj-ea"/>
                <a:ea typeface="+mj-ea"/>
              </a:rPr>
              <a:t>2.3 </a:t>
            </a:r>
            <a:r>
              <a:rPr lang="ko-KR" altLang="en-US" sz="2800" b="1" dirty="0">
                <a:solidFill>
                  <a:srgbClr val="232323"/>
                </a:solidFill>
                <a:latin typeface="+mj-ea"/>
                <a:ea typeface="+mj-ea"/>
              </a:rPr>
              <a:t>유</a:t>
            </a:r>
            <a:r>
              <a:rPr lang="en-US" altLang="ko-KR" sz="2800" b="1" dirty="0">
                <a:solidFill>
                  <a:srgbClr val="232323"/>
                </a:solidFill>
                <a:latin typeface="+mj-ea"/>
                <a:ea typeface="+mj-ea"/>
              </a:rPr>
              <a:t>·</a:t>
            </a:r>
            <a:r>
              <a:rPr lang="ko-KR" altLang="en-US" sz="2800" b="1" dirty="0">
                <a:solidFill>
                  <a:srgbClr val="232323"/>
                </a:solidFill>
                <a:latin typeface="+mj-ea"/>
                <a:ea typeface="+mj-ea"/>
              </a:rPr>
              <a:t>무임 승차 인원 최대 역 유</a:t>
            </a:r>
            <a:r>
              <a:rPr lang="en-US" altLang="ko-KR" sz="2800" b="1" dirty="0">
                <a:solidFill>
                  <a:srgbClr val="232323"/>
                </a:solidFill>
                <a:latin typeface="+mj-ea"/>
                <a:ea typeface="+mj-ea"/>
              </a:rPr>
              <a:t>·</a:t>
            </a:r>
            <a:r>
              <a:rPr lang="ko-KR" altLang="en-US" sz="2800" b="1" dirty="0">
                <a:solidFill>
                  <a:srgbClr val="232323"/>
                </a:solidFill>
                <a:latin typeface="+mj-ea"/>
                <a:ea typeface="+mj-ea"/>
              </a:rPr>
              <a:t>무임 승객 비율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BFAC60-ADA3-4F69-83D3-3D184374DF6E}"/>
              </a:ext>
            </a:extLst>
          </p:cNvPr>
          <p:cNvSpPr txBox="1"/>
          <p:nvPr/>
        </p:nvSpPr>
        <p:spPr>
          <a:xfrm>
            <a:off x="1172040" y="1993160"/>
            <a:ext cx="10046087" cy="133882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2.3.1 </a:t>
            </a:r>
            <a:r>
              <a:rPr lang="ko-KR" altLang="en-US" sz="2400" b="1" dirty="0">
                <a:latin typeface="+mj-ea"/>
                <a:ea typeface="+mj-ea"/>
              </a:rPr>
              <a:t>시각화 프로세스</a:t>
            </a:r>
            <a:endParaRPr lang="en-US" altLang="ko-KR" sz="2400" b="1" dirty="0">
              <a:latin typeface="+mj-ea"/>
              <a:ea typeface="+mj-ea"/>
            </a:endParaRPr>
          </a:p>
          <a:p>
            <a:endParaRPr lang="en-US" altLang="ko-KR" sz="2400" b="1" dirty="0">
              <a:latin typeface="+mj-ea"/>
              <a:ea typeface="+mj-ea"/>
            </a:endParaRPr>
          </a:p>
          <a:p>
            <a:pPr lvl="1"/>
            <a:r>
              <a:rPr lang="en-US" altLang="ko-KR" sz="2400" b="1" dirty="0">
                <a:latin typeface="+mj-ea"/>
                <a:ea typeface="+mj-ea"/>
              </a:rPr>
              <a:t>[</a:t>
            </a:r>
            <a:r>
              <a:rPr lang="ko-KR" altLang="en-US" sz="2400" b="1" dirty="0">
                <a:latin typeface="+mj-ea"/>
                <a:ea typeface="+mj-ea"/>
              </a:rPr>
              <a:t>데이터 전처리</a:t>
            </a:r>
            <a:r>
              <a:rPr lang="en-US" altLang="ko-KR" sz="2400" b="1" dirty="0">
                <a:latin typeface="+mj-ea"/>
                <a:ea typeface="+mj-ea"/>
              </a:rPr>
              <a:t>]</a:t>
            </a:r>
          </a:p>
          <a:p>
            <a:pPr lvl="1"/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j-ea"/>
                <a:ea typeface="+mj-ea"/>
              </a:rPr>
              <a:t>호선과 역 이름을 이은 열 추가 </a:t>
            </a:r>
            <a:r>
              <a:rPr lang="en-US" altLang="ko-KR" sz="2400" dirty="0">
                <a:latin typeface="+mj-ea"/>
                <a:ea typeface="+mj-ea"/>
              </a:rPr>
              <a:t>ex) </a:t>
            </a:r>
            <a:r>
              <a:rPr lang="ko-KR" altLang="en-US" sz="2400" dirty="0">
                <a:latin typeface="+mj-ea"/>
                <a:ea typeface="+mj-ea"/>
              </a:rPr>
              <a:t>서울역 </a:t>
            </a:r>
            <a:r>
              <a:rPr lang="en-US" altLang="ko-KR" sz="2400" dirty="0">
                <a:latin typeface="+mj-ea"/>
                <a:ea typeface="+mj-ea"/>
              </a:rPr>
              <a:t>1</a:t>
            </a:r>
            <a:r>
              <a:rPr lang="ko-KR" altLang="en-US" sz="2400" dirty="0">
                <a:latin typeface="+mj-ea"/>
                <a:ea typeface="+mj-ea"/>
              </a:rPr>
              <a:t>호선</a:t>
            </a: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j-ea"/>
                <a:ea typeface="+mj-ea"/>
              </a:rPr>
              <a:t>지하철역명</a:t>
            </a:r>
            <a:r>
              <a:rPr lang="en-US" altLang="ko-KR" sz="2400" dirty="0">
                <a:latin typeface="+mj-ea"/>
                <a:ea typeface="+mj-ea"/>
              </a:rPr>
              <a:t>,</a:t>
            </a:r>
            <a:r>
              <a:rPr lang="ko-KR" altLang="en-US" sz="2400" dirty="0">
                <a:latin typeface="+mj-ea"/>
                <a:ea typeface="+mj-ea"/>
              </a:rPr>
              <a:t> 유</a:t>
            </a:r>
            <a:r>
              <a:rPr lang="en-US" altLang="ko-KR" sz="2400" dirty="0">
                <a:latin typeface="+mj-ea"/>
                <a:ea typeface="+mj-ea"/>
              </a:rPr>
              <a:t>·</a:t>
            </a:r>
            <a:r>
              <a:rPr lang="ko-KR" altLang="en-US" sz="2400" dirty="0">
                <a:latin typeface="+mj-ea"/>
                <a:ea typeface="+mj-ea"/>
              </a:rPr>
              <a:t>무임 승</a:t>
            </a:r>
            <a:r>
              <a:rPr lang="en-US" altLang="ko-KR" sz="2400" dirty="0">
                <a:latin typeface="+mj-ea"/>
                <a:ea typeface="+mj-ea"/>
              </a:rPr>
              <a:t>·</a:t>
            </a:r>
            <a:r>
              <a:rPr lang="ko-KR" altLang="en-US" sz="2400" dirty="0">
                <a:latin typeface="+mj-ea"/>
                <a:ea typeface="+mj-ea"/>
              </a:rPr>
              <a:t>하차 인원 수 外 모든 열 제거</a:t>
            </a:r>
            <a:endParaRPr lang="en-US" altLang="ko-KR" sz="2400" dirty="0">
              <a:latin typeface="+mj-ea"/>
              <a:ea typeface="+mj-ea"/>
            </a:endParaRPr>
          </a:p>
          <a:p>
            <a:pPr lvl="1"/>
            <a:endParaRPr lang="en-US" altLang="ko-KR" sz="2400" b="1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+mj-ea"/>
                <a:ea typeface="+mj-ea"/>
              </a:rPr>
              <a:t>Sapply() </a:t>
            </a:r>
            <a:r>
              <a:rPr lang="ko-KR" altLang="en-US" sz="2400" dirty="0">
                <a:latin typeface="+mj-ea"/>
                <a:ea typeface="+mj-ea"/>
              </a:rPr>
              <a:t>함수 이용 열</a:t>
            </a:r>
            <a:r>
              <a:rPr lang="en-US" altLang="ko-KR" sz="2400" dirty="0">
                <a:latin typeface="+mj-ea"/>
                <a:ea typeface="+mj-ea"/>
              </a:rPr>
              <a:t>(</a:t>
            </a:r>
            <a:r>
              <a:rPr lang="ko-KR" altLang="en-US" sz="2400" dirty="0">
                <a:latin typeface="+mj-ea"/>
                <a:ea typeface="+mj-ea"/>
              </a:rPr>
              <a:t>유</a:t>
            </a:r>
            <a:r>
              <a:rPr lang="en-US" altLang="ko-KR" sz="2400" dirty="0">
                <a:latin typeface="+mj-ea"/>
                <a:ea typeface="+mj-ea"/>
              </a:rPr>
              <a:t>·</a:t>
            </a:r>
            <a:r>
              <a:rPr lang="ko-KR" altLang="en-US" sz="2400" dirty="0">
                <a:latin typeface="+mj-ea"/>
                <a:ea typeface="+mj-ea"/>
              </a:rPr>
              <a:t>무임 승</a:t>
            </a:r>
            <a:r>
              <a:rPr lang="en-US" altLang="ko-KR" sz="2400" dirty="0">
                <a:latin typeface="+mj-ea"/>
                <a:ea typeface="+mj-ea"/>
              </a:rPr>
              <a:t>·</a:t>
            </a:r>
            <a:r>
              <a:rPr lang="ko-KR" altLang="en-US" sz="2400" dirty="0">
                <a:latin typeface="+mj-ea"/>
                <a:ea typeface="+mj-ea"/>
              </a:rPr>
              <a:t>하차</a:t>
            </a:r>
            <a:r>
              <a:rPr lang="en-US" altLang="ko-KR" sz="2400" dirty="0">
                <a:latin typeface="+mj-ea"/>
                <a:ea typeface="+mj-ea"/>
              </a:rPr>
              <a:t>)</a:t>
            </a:r>
            <a:r>
              <a:rPr lang="ko-KR" altLang="en-US" sz="2400" dirty="0">
                <a:latin typeface="+mj-ea"/>
                <a:ea typeface="+mj-ea"/>
              </a:rPr>
              <a:t>별 합계 산출</a:t>
            </a: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+mj-ea"/>
                <a:ea typeface="+mj-ea"/>
              </a:rPr>
              <a:t>which() </a:t>
            </a:r>
            <a:r>
              <a:rPr lang="ko-KR" altLang="en-US" sz="2400" dirty="0">
                <a:latin typeface="+mj-ea"/>
                <a:ea typeface="+mj-ea"/>
              </a:rPr>
              <a:t>함수 이용 유</a:t>
            </a:r>
            <a:r>
              <a:rPr lang="en-US" altLang="ko-KR" sz="2400" dirty="0">
                <a:latin typeface="+mj-ea"/>
                <a:ea typeface="+mj-ea"/>
              </a:rPr>
              <a:t>·</a:t>
            </a:r>
            <a:r>
              <a:rPr lang="ko-KR" altLang="en-US" sz="2400" dirty="0">
                <a:latin typeface="+mj-ea"/>
                <a:ea typeface="+mj-ea"/>
              </a:rPr>
              <a:t>무임 승</a:t>
            </a:r>
            <a:r>
              <a:rPr lang="en-US" altLang="ko-KR" sz="2400" dirty="0">
                <a:latin typeface="+mj-ea"/>
                <a:ea typeface="+mj-ea"/>
              </a:rPr>
              <a:t>·</a:t>
            </a:r>
            <a:r>
              <a:rPr lang="ko-KR" altLang="en-US" sz="2400" dirty="0">
                <a:latin typeface="+mj-ea"/>
                <a:ea typeface="+mj-ea"/>
              </a:rPr>
              <a:t>하차 분리된 벡터 추출</a:t>
            </a:r>
            <a:r>
              <a:rPr lang="en-US" altLang="ko-KR" sz="2400" dirty="0">
                <a:latin typeface="+mj-ea"/>
                <a:ea typeface="+mj-ea"/>
              </a:rPr>
              <a:t> </a:t>
            </a:r>
          </a:p>
          <a:p>
            <a:pPr lvl="2"/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+mj-ea"/>
                <a:ea typeface="+mj-ea"/>
              </a:rPr>
              <a:t>For</a:t>
            </a:r>
            <a:r>
              <a:rPr lang="ko-KR" altLang="en-US" sz="2400" dirty="0">
                <a:latin typeface="+mj-ea"/>
                <a:ea typeface="+mj-ea"/>
              </a:rPr>
              <a:t>문과 인덱스를 이용 최다 유</a:t>
            </a:r>
            <a:r>
              <a:rPr lang="en-US" altLang="ko-KR" sz="2400" dirty="0">
                <a:latin typeface="+mj-ea"/>
                <a:ea typeface="+mj-ea"/>
              </a:rPr>
              <a:t>·</a:t>
            </a:r>
            <a:r>
              <a:rPr lang="ko-KR" altLang="en-US" sz="2400" dirty="0">
                <a:latin typeface="+mj-ea"/>
                <a:ea typeface="+mj-ea"/>
              </a:rPr>
              <a:t>무임 승</a:t>
            </a:r>
            <a:r>
              <a:rPr lang="en-US" altLang="ko-KR" sz="2400" dirty="0">
                <a:latin typeface="+mj-ea"/>
                <a:ea typeface="+mj-ea"/>
              </a:rPr>
              <a:t>·</a:t>
            </a:r>
            <a:r>
              <a:rPr lang="ko-KR" altLang="en-US" sz="2400" dirty="0">
                <a:latin typeface="+mj-ea"/>
                <a:ea typeface="+mj-ea"/>
              </a:rPr>
              <a:t>하차역 확인</a:t>
            </a: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j-ea"/>
                <a:ea typeface="+mj-ea"/>
              </a:rPr>
              <a:t>조회할 지하철역별 데이터프레임 생성</a:t>
            </a: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+mj-ea"/>
                <a:ea typeface="+mj-ea"/>
              </a:rPr>
              <a:t>Transform() </a:t>
            </a:r>
            <a:r>
              <a:rPr lang="ko-KR" altLang="en-US" sz="2400" dirty="0">
                <a:latin typeface="+mj-ea"/>
                <a:ea typeface="+mj-ea"/>
              </a:rPr>
              <a:t>함수</a:t>
            </a:r>
            <a:r>
              <a:rPr lang="en-US" altLang="ko-KR" sz="2400" dirty="0">
                <a:latin typeface="+mj-ea"/>
                <a:ea typeface="+mj-ea"/>
              </a:rPr>
              <a:t> </a:t>
            </a:r>
            <a:r>
              <a:rPr lang="ko-KR" altLang="en-US" sz="2400" dirty="0">
                <a:latin typeface="+mj-ea"/>
                <a:ea typeface="+mj-ea"/>
              </a:rPr>
              <a:t>이용</a:t>
            </a:r>
            <a:r>
              <a:rPr lang="en-US" altLang="ko-KR" sz="2400" dirty="0">
                <a:latin typeface="+mj-ea"/>
                <a:ea typeface="+mj-ea"/>
              </a:rPr>
              <a:t> </a:t>
            </a:r>
            <a:r>
              <a:rPr lang="ko-KR" altLang="en-US" sz="2400" dirty="0">
                <a:latin typeface="+mj-ea"/>
                <a:ea typeface="+mj-ea"/>
              </a:rPr>
              <a:t>파이 차트 범례 지정 열 생성</a:t>
            </a:r>
            <a:endParaRPr lang="en-US" altLang="ko-KR" sz="2400" dirty="0">
              <a:latin typeface="+mj-ea"/>
              <a:ea typeface="+mj-ea"/>
            </a:endParaRPr>
          </a:p>
          <a:p>
            <a:pPr lvl="2"/>
            <a:endParaRPr lang="en-US" altLang="ko-KR" sz="2400" dirty="0">
              <a:latin typeface="+mj-ea"/>
              <a:ea typeface="+mj-ea"/>
            </a:endParaRPr>
          </a:p>
          <a:p>
            <a:pPr lvl="2"/>
            <a:endParaRPr lang="en-US" altLang="ko-KR" sz="2400" dirty="0">
              <a:latin typeface="+mj-ea"/>
              <a:ea typeface="+mj-ea"/>
            </a:endParaRPr>
          </a:p>
          <a:p>
            <a:pPr lvl="1"/>
            <a:r>
              <a:rPr lang="en-US" altLang="ko-KR" sz="2400" b="1" dirty="0">
                <a:latin typeface="+mj-ea"/>
                <a:ea typeface="+mj-ea"/>
              </a:rPr>
              <a:t>[</a:t>
            </a:r>
            <a:r>
              <a:rPr lang="ko-KR" altLang="en-US" sz="2400" b="1" dirty="0">
                <a:latin typeface="+mj-ea"/>
                <a:ea typeface="+mj-ea"/>
              </a:rPr>
              <a:t>데이터 시각화</a:t>
            </a:r>
            <a:r>
              <a:rPr lang="en-US" altLang="ko-KR" sz="2400" b="1" dirty="0">
                <a:latin typeface="+mj-ea"/>
                <a:ea typeface="+mj-ea"/>
              </a:rPr>
              <a:t>]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en-US" altLang="ko-KR" sz="2400" b="1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+mj-ea"/>
                <a:ea typeface="+mj-ea"/>
              </a:rPr>
              <a:t>Ggplot2, extrafont </a:t>
            </a:r>
            <a:r>
              <a:rPr lang="ko-KR" altLang="en-US" sz="2400" dirty="0">
                <a:latin typeface="+mj-ea"/>
                <a:ea typeface="+mj-ea"/>
              </a:rPr>
              <a:t>라이브러리 로드</a:t>
            </a: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j-ea"/>
                <a:ea typeface="+mj-ea"/>
              </a:rPr>
              <a:t>파이 차트 색 팔레트 벡터 생성</a:t>
            </a: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j-ea"/>
                <a:ea typeface="+mj-ea"/>
              </a:rPr>
              <a:t>차트 외곽선 제거</a:t>
            </a: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j-ea"/>
                <a:ea typeface="+mj-ea"/>
              </a:rPr>
              <a:t>파이 차트 옵션 설정</a:t>
            </a: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j-ea"/>
                <a:ea typeface="+mj-ea"/>
              </a:rPr>
              <a:t>차트 제목 및 옵션 설정</a:t>
            </a: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j-ea"/>
                <a:ea typeface="+mj-ea"/>
              </a:rPr>
              <a:t>축 표시 설정</a:t>
            </a: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j-ea"/>
                <a:ea typeface="+mj-ea"/>
              </a:rPr>
              <a:t>범례 및 범례 옵션 설정</a:t>
            </a: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+mj-ea"/>
              <a:ea typeface="+mj-ea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j-ea"/>
                <a:ea typeface="+mj-ea"/>
              </a:rPr>
              <a:t>파이 차트 색 지정</a:t>
            </a:r>
            <a:endParaRPr lang="en-US" altLang="ko-KR" sz="2400" dirty="0">
              <a:latin typeface="+mj-ea"/>
              <a:ea typeface="+mj-ea"/>
            </a:endParaRPr>
          </a:p>
        </p:txBody>
      </p:sp>
      <p:pic>
        <p:nvPicPr>
          <p:cNvPr id="6" name="Picture 2" descr="Pie chart free icon">
            <a:extLst>
              <a:ext uri="{FF2B5EF4-FFF2-40B4-BE49-F238E27FC236}">
                <a16:creationId xmlns:a16="http://schemas.microsoft.com/office/drawing/2014/main" id="{E2731D69-910A-4DD5-98CE-57B730458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288" y="1146700"/>
            <a:ext cx="644400" cy="64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오른쪽 대괄호 15">
            <a:extLst>
              <a:ext uri="{FF2B5EF4-FFF2-40B4-BE49-F238E27FC236}">
                <a16:creationId xmlns:a16="http://schemas.microsoft.com/office/drawing/2014/main" id="{14ACFDA0-66A1-4AD3-AA9E-9664B85E2D7D}"/>
              </a:ext>
            </a:extLst>
          </p:cNvPr>
          <p:cNvSpPr/>
          <p:nvPr/>
        </p:nvSpPr>
        <p:spPr>
          <a:xfrm>
            <a:off x="9338554" y="3599234"/>
            <a:ext cx="214008" cy="856034"/>
          </a:xfrm>
          <a:prstGeom prst="rightBracket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AB27FA5-7373-43A8-AE86-1722D4479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481" y="3492229"/>
            <a:ext cx="1070043" cy="1070043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791B55-5E3C-4861-96A3-36C2CF8F1506}"/>
              </a:ext>
            </a:extLst>
          </p:cNvPr>
          <p:cNvGrpSpPr/>
          <p:nvPr/>
        </p:nvGrpSpPr>
        <p:grpSpPr>
          <a:xfrm>
            <a:off x="2428105" y="6996874"/>
            <a:ext cx="7335784" cy="1924993"/>
            <a:chOff x="2428105" y="6996874"/>
            <a:chExt cx="7335784" cy="1924993"/>
          </a:xfrm>
        </p:grpSpPr>
        <p:pic>
          <p:nvPicPr>
            <p:cNvPr id="28" name="그림 27" descr="텍스트이(가) 표시된 사진&#10;&#10;자동 생성된 설명">
              <a:extLst>
                <a:ext uri="{FF2B5EF4-FFF2-40B4-BE49-F238E27FC236}">
                  <a16:creationId xmlns:a16="http://schemas.microsoft.com/office/drawing/2014/main" id="{D56F3F4D-7EF0-4CB1-A30C-577BCCADB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8105" y="6996874"/>
              <a:ext cx="7335784" cy="192499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5C95500-2969-4B6E-9A5C-232437E6D125}"/>
                </a:ext>
              </a:extLst>
            </p:cNvPr>
            <p:cNvSpPr/>
            <p:nvPr/>
          </p:nvSpPr>
          <p:spPr>
            <a:xfrm>
              <a:off x="2428105" y="7852233"/>
              <a:ext cx="7134175" cy="472428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15EFA50-6E83-4CE6-A147-383A2C6CB418}"/>
              </a:ext>
            </a:extLst>
          </p:cNvPr>
          <p:cNvGrpSpPr/>
          <p:nvPr/>
        </p:nvGrpSpPr>
        <p:grpSpPr>
          <a:xfrm>
            <a:off x="0" y="0"/>
            <a:ext cx="12435201" cy="16712267"/>
            <a:chOff x="0" y="0"/>
            <a:chExt cx="12435201" cy="1671226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E846E07-E8E0-4036-9840-2D9E8167FD71}"/>
                </a:ext>
              </a:extLst>
            </p:cNvPr>
            <p:cNvSpPr txBox="1"/>
            <p:nvPr/>
          </p:nvSpPr>
          <p:spPr>
            <a:xfrm>
              <a:off x="0" y="0"/>
              <a:ext cx="12192000" cy="1671226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00B050"/>
                  </a:solidFill>
                </a:rPr>
                <a:t>### title : </a:t>
              </a:r>
              <a:r>
                <a:rPr lang="ko-KR" altLang="en-US" dirty="0">
                  <a:solidFill>
                    <a:srgbClr val="00B050"/>
                  </a:solidFill>
                </a:rPr>
                <a:t>유무임 승하차 비율 파이 차트 시각화</a:t>
              </a:r>
              <a:r>
                <a:rPr lang="en-US" altLang="ko-KR" dirty="0">
                  <a:solidFill>
                    <a:srgbClr val="00B050"/>
                  </a:solidFill>
                </a:rPr>
                <a:t>.</a:t>
              </a:r>
            </a:p>
            <a:p>
              <a:r>
                <a:rPr lang="en-US" altLang="ko-KR" dirty="0">
                  <a:solidFill>
                    <a:srgbClr val="00B050"/>
                  </a:solidFill>
                </a:rPr>
                <a:t>### email : ynjoon@naver.com</a:t>
              </a:r>
            </a:p>
            <a:p>
              <a:r>
                <a:rPr lang="en-US" altLang="ko-KR" dirty="0">
                  <a:solidFill>
                    <a:srgbClr val="00B050"/>
                  </a:solidFill>
                </a:rPr>
                <a:t># --------------------------------------------------------------------------------------------</a:t>
              </a:r>
            </a:p>
            <a:p>
              <a:r>
                <a:rPr lang="en-US" altLang="ko-KR" dirty="0">
                  <a:solidFill>
                    <a:srgbClr val="00B050"/>
                  </a:solidFill>
                </a:rPr>
                <a:t>### </a:t>
              </a:r>
              <a:r>
                <a:rPr lang="ko-KR" altLang="en-US" dirty="0">
                  <a:solidFill>
                    <a:srgbClr val="00B050"/>
                  </a:solidFill>
                </a:rPr>
                <a:t>데이터 로드</a:t>
              </a:r>
              <a:r>
                <a:rPr lang="en-US" altLang="ko-KR" dirty="0">
                  <a:solidFill>
                    <a:srgbClr val="00B050"/>
                  </a:solidFill>
                </a:rPr>
                <a:t>.</a:t>
              </a:r>
            </a:p>
            <a:p>
              <a:r>
                <a:rPr lang="en-US" altLang="ko-KR" dirty="0"/>
                <a:t>setwd("C:\\Users\\yoonjun\\Desktop\\jun\\4_1\\R_programming_visualization\\</a:t>
              </a:r>
              <a:r>
                <a:rPr lang="ko-KR" altLang="en-US" dirty="0"/>
                <a:t>과제</a:t>
              </a:r>
              <a:r>
                <a:rPr lang="en-US" altLang="ko-KR" dirty="0"/>
                <a:t>\\</a:t>
              </a:r>
              <a:r>
                <a:rPr lang="ko-KR" altLang="en-US" dirty="0"/>
                <a:t>기말과제</a:t>
              </a:r>
              <a:r>
                <a:rPr lang="en-US" altLang="ko-KR" dirty="0"/>
                <a:t>\\03")</a:t>
              </a:r>
            </a:p>
            <a:p>
              <a:r>
                <a:rPr lang="en-US" altLang="ko-KR" dirty="0"/>
                <a:t>data &lt;- read.csv('data03.csv', stringsAsFactors = F)</a:t>
              </a:r>
            </a:p>
            <a:p>
              <a:r>
                <a:rPr lang="en-US" altLang="ko-KR" dirty="0"/>
                <a:t>head(data)</a:t>
              </a:r>
            </a:p>
            <a:p>
              <a:r>
                <a:rPr lang="en-US" altLang="ko-KR" dirty="0"/>
                <a:t>str(data)</a:t>
              </a:r>
            </a:p>
            <a:p>
              <a:endParaRPr lang="en-US" altLang="ko-KR" dirty="0"/>
            </a:p>
            <a:p>
              <a:r>
                <a:rPr lang="en-US" altLang="ko-KR" dirty="0">
                  <a:solidFill>
                    <a:srgbClr val="00B050"/>
                  </a:solidFill>
                </a:rPr>
                <a:t>### </a:t>
              </a:r>
              <a:r>
                <a:rPr lang="ko-KR" altLang="en-US" dirty="0">
                  <a:solidFill>
                    <a:srgbClr val="00B050"/>
                  </a:solidFill>
                </a:rPr>
                <a:t>유무임 승하차 인원 가장 많은 역 도출</a:t>
              </a:r>
              <a:r>
                <a:rPr lang="en-US" altLang="ko-KR" dirty="0">
                  <a:solidFill>
                    <a:srgbClr val="00B050"/>
                  </a:solidFill>
                </a:rPr>
                <a:t>.</a:t>
              </a:r>
            </a:p>
            <a:p>
              <a:r>
                <a:rPr lang="en-US" altLang="ko-KR" dirty="0"/>
                <a:t>max_total &lt;- sapply(data[2:5], max) </a:t>
              </a:r>
              <a:r>
                <a:rPr lang="en-US" altLang="ko-KR" dirty="0">
                  <a:solidFill>
                    <a:srgbClr val="00B050"/>
                  </a:solidFill>
                </a:rPr>
                <a:t># </a:t>
              </a:r>
              <a:r>
                <a:rPr lang="ko-KR" altLang="en-US" dirty="0">
                  <a:solidFill>
                    <a:srgbClr val="00B050"/>
                  </a:solidFill>
                </a:rPr>
                <a:t>유무임 승하차 최대값 도출</a:t>
              </a:r>
              <a:r>
                <a:rPr lang="en-US" altLang="ko-KR" dirty="0">
                  <a:solidFill>
                    <a:srgbClr val="00B050"/>
                  </a:solidFill>
                </a:rPr>
                <a:t>.</a:t>
              </a:r>
            </a:p>
            <a:p>
              <a:endParaRPr lang="en-US" altLang="ko-KR" dirty="0"/>
            </a:p>
            <a:p>
              <a:r>
                <a:rPr lang="en-US" altLang="ko-KR" dirty="0"/>
                <a:t>max_in_p &lt;- data[which(data[,2]==max_total[1]),1] </a:t>
              </a:r>
              <a:r>
                <a:rPr lang="en-US" altLang="ko-KR" dirty="0">
                  <a:solidFill>
                    <a:srgbClr val="00B050"/>
                  </a:solidFill>
                </a:rPr>
                <a:t># </a:t>
              </a:r>
              <a:r>
                <a:rPr lang="ko-KR" altLang="en-US" dirty="0">
                  <a:solidFill>
                    <a:srgbClr val="00B050"/>
                  </a:solidFill>
                </a:rPr>
                <a:t>최대 유임승차역</a:t>
              </a:r>
              <a:r>
                <a:rPr lang="en-US" altLang="ko-KR" dirty="0">
                  <a:solidFill>
                    <a:srgbClr val="00B050"/>
                  </a:solidFill>
                </a:rPr>
                <a:t>.</a:t>
              </a:r>
            </a:p>
            <a:p>
              <a:r>
                <a:rPr lang="en-US" altLang="ko-KR" dirty="0"/>
                <a:t>max_out_p &lt;- data[which(data[,3]==max_total[2]),1] </a:t>
              </a:r>
              <a:r>
                <a:rPr lang="en-US" altLang="ko-KR" dirty="0">
                  <a:solidFill>
                    <a:srgbClr val="00B050"/>
                  </a:solidFill>
                </a:rPr>
                <a:t># </a:t>
              </a:r>
              <a:r>
                <a:rPr lang="ko-KR" altLang="en-US" dirty="0">
                  <a:solidFill>
                    <a:srgbClr val="00B050"/>
                  </a:solidFill>
                </a:rPr>
                <a:t>최대 유임승차역</a:t>
              </a:r>
              <a:r>
                <a:rPr lang="en-US" altLang="ko-KR" dirty="0">
                  <a:solidFill>
                    <a:srgbClr val="00B050"/>
                  </a:solidFill>
                </a:rPr>
                <a:t>.</a:t>
              </a:r>
            </a:p>
            <a:p>
              <a:r>
                <a:rPr lang="en-US" altLang="ko-KR" dirty="0"/>
                <a:t>max_in_f &lt;- data[which(data[,4]==max_total[3]),1] </a:t>
              </a:r>
              <a:r>
                <a:rPr lang="en-US" altLang="ko-KR" dirty="0">
                  <a:solidFill>
                    <a:srgbClr val="00B050"/>
                  </a:solidFill>
                </a:rPr>
                <a:t># </a:t>
              </a:r>
              <a:r>
                <a:rPr lang="ko-KR" altLang="en-US" dirty="0">
                  <a:solidFill>
                    <a:srgbClr val="00B050"/>
                  </a:solidFill>
                </a:rPr>
                <a:t>최대 유임승차역</a:t>
              </a:r>
              <a:r>
                <a:rPr lang="en-US" altLang="ko-KR" dirty="0">
                  <a:solidFill>
                    <a:srgbClr val="00B050"/>
                  </a:solidFill>
                </a:rPr>
                <a:t>.</a:t>
              </a:r>
            </a:p>
            <a:p>
              <a:r>
                <a:rPr lang="en-US" altLang="ko-KR" dirty="0"/>
                <a:t>max_out_f &lt;- data[which(data[,5]==max_total[4]),1] </a:t>
              </a:r>
              <a:r>
                <a:rPr lang="en-US" altLang="ko-KR" dirty="0">
                  <a:solidFill>
                    <a:srgbClr val="00B050"/>
                  </a:solidFill>
                </a:rPr>
                <a:t># </a:t>
              </a:r>
              <a:r>
                <a:rPr lang="ko-KR" altLang="en-US" dirty="0">
                  <a:solidFill>
                    <a:srgbClr val="00B050"/>
                  </a:solidFill>
                </a:rPr>
                <a:t>최대 유임승차역</a:t>
              </a:r>
              <a:r>
                <a:rPr lang="en-US" altLang="ko-KR" dirty="0">
                  <a:solidFill>
                    <a:srgbClr val="00B050"/>
                  </a:solidFill>
                </a:rPr>
                <a:t>.</a:t>
              </a:r>
            </a:p>
            <a:p>
              <a:endParaRPr lang="en-US" altLang="ko-KR" dirty="0"/>
            </a:p>
            <a:p>
              <a:r>
                <a:rPr lang="en-US" altLang="ko-KR" dirty="0"/>
                <a:t>max_total</a:t>
              </a:r>
            </a:p>
            <a:p>
              <a:r>
                <a:rPr lang="en-US" altLang="ko-KR" dirty="0"/>
                <a:t>max_in_p</a:t>
              </a:r>
            </a:p>
            <a:p>
              <a:r>
                <a:rPr lang="en-US" altLang="ko-KR" dirty="0"/>
                <a:t>max_out_p</a:t>
              </a:r>
            </a:p>
            <a:p>
              <a:r>
                <a:rPr lang="en-US" altLang="ko-KR" dirty="0"/>
                <a:t>max_in_f</a:t>
              </a:r>
            </a:p>
            <a:p>
              <a:r>
                <a:rPr lang="en-US" altLang="ko-KR" dirty="0"/>
                <a:t>max_out_f</a:t>
              </a:r>
            </a:p>
            <a:p>
              <a:r>
                <a:rPr lang="en-US" altLang="ko-KR" dirty="0"/>
                <a:t>subname &lt;- c()</a:t>
              </a:r>
            </a:p>
            <a:p>
              <a:r>
                <a:rPr lang="en-US" altLang="ko-KR" dirty="0"/>
                <a:t>subname &lt;- c(subname, max_in_p, max_out_p, max_in_f, max_out_f)</a:t>
              </a:r>
            </a:p>
            <a:p>
              <a:r>
                <a:rPr lang="en-US" altLang="ko-KR" dirty="0"/>
                <a:t>subname </a:t>
              </a:r>
              <a:r>
                <a:rPr lang="en-US" altLang="ko-KR" dirty="0">
                  <a:solidFill>
                    <a:srgbClr val="00B050"/>
                  </a:solidFill>
                </a:rPr>
                <a:t># </a:t>
              </a:r>
              <a:r>
                <a:rPr lang="ko-KR" altLang="en-US" dirty="0">
                  <a:solidFill>
                    <a:srgbClr val="00B050"/>
                  </a:solidFill>
                </a:rPr>
                <a:t>유임승차</a:t>
              </a:r>
              <a:r>
                <a:rPr lang="en-US" altLang="ko-KR" dirty="0">
                  <a:solidFill>
                    <a:srgbClr val="00B050"/>
                  </a:solidFill>
                </a:rPr>
                <a:t>, </a:t>
              </a:r>
              <a:r>
                <a:rPr lang="ko-KR" altLang="en-US" dirty="0">
                  <a:solidFill>
                    <a:srgbClr val="00B050"/>
                  </a:solidFill>
                </a:rPr>
                <a:t>유임하차</a:t>
              </a:r>
              <a:r>
                <a:rPr lang="en-US" altLang="ko-KR" dirty="0">
                  <a:solidFill>
                    <a:srgbClr val="00B050"/>
                  </a:solidFill>
                </a:rPr>
                <a:t>, </a:t>
              </a:r>
              <a:r>
                <a:rPr lang="ko-KR" altLang="en-US" dirty="0">
                  <a:solidFill>
                    <a:srgbClr val="00B050"/>
                  </a:solidFill>
                </a:rPr>
                <a:t>무임승차</a:t>
              </a:r>
              <a:r>
                <a:rPr lang="en-US" altLang="ko-KR" dirty="0">
                  <a:solidFill>
                    <a:srgbClr val="00B050"/>
                  </a:solidFill>
                </a:rPr>
                <a:t>, </a:t>
              </a:r>
              <a:r>
                <a:rPr lang="ko-KR" altLang="en-US" dirty="0">
                  <a:solidFill>
                    <a:srgbClr val="00B050"/>
                  </a:solidFill>
                </a:rPr>
                <a:t>무임하차 순으로 역명 벡터 생성</a:t>
              </a:r>
              <a:r>
                <a:rPr lang="en-US" altLang="ko-KR" dirty="0">
                  <a:solidFill>
                    <a:srgbClr val="00B050"/>
                  </a:solidFill>
                </a:rPr>
                <a:t>.</a:t>
              </a:r>
            </a:p>
            <a:p>
              <a:endParaRPr lang="en-US" altLang="ko-KR" dirty="0"/>
            </a:p>
            <a:p>
              <a:r>
                <a:rPr lang="en-US" altLang="ko-KR" dirty="0"/>
                <a:t>for (i in c(1:4)){ </a:t>
              </a:r>
              <a:r>
                <a:rPr lang="en-US" altLang="ko-KR" dirty="0">
                  <a:solidFill>
                    <a:srgbClr val="00B050"/>
                  </a:solidFill>
                </a:rPr>
                <a:t># </a:t>
              </a:r>
              <a:r>
                <a:rPr lang="ko-KR" altLang="en-US" dirty="0">
                  <a:solidFill>
                    <a:srgbClr val="00B050"/>
                  </a:solidFill>
                </a:rPr>
                <a:t>최다 유무임 승하차역 확인</a:t>
              </a:r>
              <a:r>
                <a:rPr lang="en-US" altLang="ko-KR" dirty="0">
                  <a:solidFill>
                    <a:srgbClr val="00B050"/>
                  </a:solidFill>
                </a:rPr>
                <a:t>.</a:t>
              </a:r>
            </a:p>
            <a:p>
              <a:r>
                <a:rPr lang="en-US" altLang="ko-KR" dirty="0"/>
                <a:t>  print(paste(names(max_total)[i], ':', subname[i], max_total[[i]]))</a:t>
              </a:r>
            </a:p>
            <a:p>
              <a:r>
                <a:rPr lang="en-US" altLang="ko-KR" dirty="0"/>
                <a:t>}</a:t>
              </a:r>
            </a:p>
            <a:p>
              <a:endParaRPr lang="en-US" altLang="ko-KR" dirty="0"/>
            </a:p>
            <a:p>
              <a:r>
                <a:rPr lang="en-US" altLang="ko-KR" dirty="0">
                  <a:solidFill>
                    <a:srgbClr val="00B050"/>
                  </a:solidFill>
                </a:rPr>
                <a:t>### </a:t>
              </a:r>
              <a:r>
                <a:rPr lang="ko-KR" altLang="en-US" dirty="0">
                  <a:solidFill>
                    <a:srgbClr val="00B050"/>
                  </a:solidFill>
                </a:rPr>
                <a:t>홍대입구 </a:t>
              </a:r>
              <a:r>
                <a:rPr lang="en-US" altLang="ko-KR" dirty="0">
                  <a:solidFill>
                    <a:srgbClr val="00B050"/>
                  </a:solidFill>
                </a:rPr>
                <a:t>2</a:t>
              </a:r>
              <a:r>
                <a:rPr lang="ko-KR" altLang="en-US" dirty="0">
                  <a:solidFill>
                    <a:srgbClr val="00B050"/>
                  </a:solidFill>
                </a:rPr>
                <a:t>호선 유무임 승하차 비율 시각화</a:t>
              </a:r>
              <a:r>
                <a:rPr lang="en-US" altLang="ko-KR" dirty="0">
                  <a:solidFill>
                    <a:srgbClr val="00B050"/>
                  </a:solidFill>
                </a:rPr>
                <a:t>.</a:t>
              </a:r>
            </a:p>
            <a:p>
              <a:r>
                <a:rPr lang="en-US" altLang="ko-KR" dirty="0"/>
                <a:t>library(ggplot2)</a:t>
              </a:r>
            </a:p>
            <a:p>
              <a:r>
                <a:rPr lang="en-US" altLang="ko-KR" dirty="0"/>
                <a:t>library(extrafont) </a:t>
              </a:r>
              <a:r>
                <a:rPr lang="en-US" altLang="ko-KR" dirty="0">
                  <a:solidFill>
                    <a:srgbClr val="00B050"/>
                  </a:solidFill>
                </a:rPr>
                <a:t># </a:t>
              </a:r>
              <a:r>
                <a:rPr lang="ko-KR" altLang="en-US" dirty="0">
                  <a:solidFill>
                    <a:srgbClr val="00B050"/>
                  </a:solidFill>
                </a:rPr>
                <a:t>나눔고딕 폰트 사용</a:t>
              </a:r>
              <a:r>
                <a:rPr lang="en-US" altLang="ko-KR" dirty="0">
                  <a:solidFill>
                    <a:srgbClr val="00B050"/>
                  </a:solidFill>
                </a:rPr>
                <a:t>.</a:t>
              </a:r>
            </a:p>
            <a:p>
              <a:r>
                <a:rPr lang="en-US" altLang="ko-KR" dirty="0"/>
                <a:t>fonts()</a:t>
              </a:r>
            </a:p>
            <a:p>
              <a:r>
                <a:rPr lang="en-US" altLang="ko-KR" dirty="0"/>
                <a:t>fonttable()</a:t>
              </a:r>
            </a:p>
            <a:p>
              <a:endParaRPr lang="en-US" altLang="ko-KR" dirty="0"/>
            </a:p>
            <a:p>
              <a:r>
                <a:rPr lang="en-US" altLang="ko-KR" dirty="0"/>
                <a:t>hong &lt;- data[which(data[1]=='</a:t>
              </a:r>
              <a:r>
                <a:rPr lang="ko-KR" altLang="en-US" dirty="0"/>
                <a:t>홍대입구 </a:t>
              </a:r>
              <a:r>
                <a:rPr lang="en-US" altLang="ko-KR" dirty="0"/>
                <a:t>2</a:t>
              </a:r>
              <a:r>
                <a:rPr lang="ko-KR" altLang="en-US" dirty="0"/>
                <a:t>호선</a:t>
              </a:r>
              <a:r>
                <a:rPr lang="en-US" altLang="ko-KR" dirty="0"/>
                <a:t>'),2:5]</a:t>
              </a:r>
            </a:p>
            <a:p>
              <a:r>
                <a:rPr lang="en-US" altLang="ko-KR" dirty="0"/>
                <a:t>hong_value &lt;- as.numeric(hong) # </a:t>
              </a:r>
              <a:r>
                <a:rPr lang="ko-KR" altLang="en-US" dirty="0"/>
                <a:t>벡터화</a:t>
              </a:r>
              <a:r>
                <a:rPr lang="en-US" altLang="ko-KR" dirty="0"/>
                <a:t>.</a:t>
              </a:r>
            </a:p>
            <a:p>
              <a:r>
                <a:rPr lang="en-US" altLang="ko-KR" dirty="0"/>
                <a:t>hong_group &lt;- names(hong)</a:t>
              </a:r>
            </a:p>
            <a:p>
              <a:r>
                <a:rPr lang="en-US" altLang="ko-KR" dirty="0"/>
                <a:t>df_hong &lt;- data.frame(hong_value, hong_group)</a:t>
              </a:r>
            </a:p>
            <a:p>
              <a:r>
                <a:rPr lang="en-US" altLang="ko-KR" dirty="0"/>
                <a:t>df_hong &lt;- transform(df_hong, hong_group = factor(hong_group, levels=c('</a:t>
              </a:r>
              <a:r>
                <a:rPr lang="ko-KR" altLang="en-US" dirty="0"/>
                <a:t>유임승차</a:t>
              </a:r>
              <a:r>
                <a:rPr lang="en-US" altLang="ko-KR" dirty="0"/>
                <a:t>', '</a:t>
              </a:r>
              <a:r>
                <a:rPr lang="ko-KR" altLang="en-US" dirty="0"/>
                <a:t>유임하차</a:t>
              </a:r>
              <a:r>
                <a:rPr lang="en-US" altLang="ko-KR" dirty="0"/>
                <a:t>', '</a:t>
              </a:r>
              <a:r>
                <a:rPr lang="ko-KR" altLang="en-US" dirty="0"/>
                <a:t>무임승차</a:t>
              </a:r>
              <a:r>
                <a:rPr lang="en-US" altLang="ko-KR" dirty="0"/>
                <a:t>', '</a:t>
              </a:r>
              <a:r>
                <a:rPr lang="ko-KR" altLang="en-US" dirty="0"/>
                <a:t>무임하차</a:t>
              </a:r>
              <a:r>
                <a:rPr lang="en-US" altLang="ko-KR" dirty="0"/>
                <a:t>'))) </a:t>
              </a:r>
              <a:r>
                <a:rPr lang="en-US" altLang="ko-KR" dirty="0">
                  <a:solidFill>
                    <a:srgbClr val="00B050"/>
                  </a:solidFill>
                </a:rPr>
                <a:t># </a:t>
              </a:r>
              <a:r>
                <a:rPr lang="ko-KR" altLang="en-US" dirty="0">
                  <a:solidFill>
                    <a:srgbClr val="00B050"/>
                  </a:solidFill>
                </a:rPr>
                <a:t>파이 차트 범례 목록 편집 위함</a:t>
              </a:r>
              <a:r>
                <a:rPr lang="en-US" altLang="ko-KR" dirty="0">
                  <a:solidFill>
                    <a:srgbClr val="00B050"/>
                  </a:solidFill>
                </a:rPr>
                <a:t>.</a:t>
              </a:r>
            </a:p>
            <a:p>
              <a:endParaRPr lang="en-US" altLang="ko-KR" dirty="0"/>
            </a:p>
            <a:p>
              <a:r>
                <a:rPr lang="en-US" altLang="ko-KR" dirty="0"/>
                <a:t>mycols &lt;- c("#14CCC0", "#389993", "#FF1C6A", "#CC14AF") </a:t>
              </a:r>
              <a:r>
                <a:rPr lang="en-US" altLang="ko-KR" dirty="0">
                  <a:solidFill>
                    <a:srgbClr val="00B050"/>
                  </a:solidFill>
                </a:rPr>
                <a:t># </a:t>
              </a:r>
              <a:r>
                <a:rPr lang="ko-KR" altLang="en-US" dirty="0">
                  <a:solidFill>
                    <a:srgbClr val="00B050"/>
                  </a:solidFill>
                </a:rPr>
                <a:t>파이 차트 색 파레트 지정</a:t>
              </a:r>
              <a:r>
                <a:rPr lang="en-US" altLang="ko-KR" dirty="0">
                  <a:solidFill>
                    <a:srgbClr val="00B050"/>
                  </a:solidFill>
                </a:rPr>
                <a:t>.</a:t>
              </a:r>
            </a:p>
            <a:p>
              <a:endParaRPr lang="en-US" altLang="ko-KR" dirty="0"/>
            </a:p>
            <a:p>
              <a:r>
                <a:rPr lang="en-US" altLang="ko-KR" dirty="0"/>
                <a:t>ggplot(df_hong, aes(x="", y=hong_value, fill=hong_group)) +</a:t>
              </a:r>
            </a:p>
            <a:p>
              <a:r>
                <a:rPr lang="en-US" altLang="ko-KR" dirty="0"/>
                <a:t>  theme_void() + </a:t>
              </a:r>
              <a:r>
                <a:rPr lang="en-US" altLang="ko-KR" dirty="0">
                  <a:solidFill>
                    <a:srgbClr val="00B050"/>
                  </a:solidFill>
                </a:rPr>
                <a:t># </a:t>
              </a:r>
              <a:r>
                <a:rPr lang="ko-KR" altLang="en-US" dirty="0">
                  <a:solidFill>
                    <a:srgbClr val="00B050"/>
                  </a:solidFill>
                </a:rPr>
                <a:t>바깥선 제거</a:t>
              </a:r>
              <a:r>
                <a:rPr lang="en-US" altLang="ko-KR" dirty="0">
                  <a:solidFill>
                    <a:srgbClr val="00B050"/>
                  </a:solidFill>
                </a:rPr>
                <a:t>.</a:t>
              </a:r>
            </a:p>
            <a:p>
              <a:r>
                <a:rPr lang="en-US" altLang="ko-KR" dirty="0"/>
                <a:t>  ggtitle('</a:t>
              </a:r>
              <a:r>
                <a:rPr lang="ko-KR" altLang="en-US" dirty="0"/>
                <a:t>홍대입구 </a:t>
              </a:r>
              <a:r>
                <a:rPr lang="en-US" altLang="ko-KR" dirty="0"/>
                <a:t>2</a:t>
              </a:r>
              <a:r>
                <a:rPr lang="ko-KR" altLang="en-US" dirty="0"/>
                <a:t>호선 유무임 승하차 비율</a:t>
              </a:r>
              <a:r>
                <a:rPr lang="en-US" altLang="ko-KR" dirty="0"/>
                <a:t>') + </a:t>
              </a:r>
            </a:p>
            <a:p>
              <a:r>
                <a:rPr lang="en-US" altLang="ko-KR" dirty="0"/>
                <a:t>  theme(plot.title = element_text(family = "NanumGothic", face = "bold", hjust = 0.5, size = 13)) +</a:t>
              </a:r>
            </a:p>
            <a:p>
              <a:r>
                <a:rPr lang="en-US" altLang="ko-KR" dirty="0"/>
                <a:t>  labs(x="", y="") + </a:t>
              </a:r>
              <a:r>
                <a:rPr lang="en-US" altLang="ko-KR" dirty="0">
                  <a:solidFill>
                    <a:srgbClr val="00B050"/>
                  </a:solidFill>
                </a:rPr>
                <a:t># </a:t>
              </a:r>
              <a:r>
                <a:rPr lang="ko-KR" altLang="en-US" dirty="0">
                  <a:solidFill>
                    <a:srgbClr val="00B050"/>
                  </a:solidFill>
                </a:rPr>
                <a:t>축 이름 제거</a:t>
              </a:r>
              <a:r>
                <a:rPr lang="en-US" altLang="ko-KR" dirty="0">
                  <a:solidFill>
                    <a:srgbClr val="00B050"/>
                  </a:solidFill>
                </a:rPr>
                <a:t>.</a:t>
              </a:r>
            </a:p>
            <a:p>
              <a:r>
                <a:rPr lang="en-US" altLang="ko-KR" dirty="0"/>
                <a:t>  geom_bar(stat="identity", width=1) +</a:t>
              </a:r>
            </a:p>
            <a:p>
              <a:r>
                <a:rPr lang="en-US" altLang="ko-KR" dirty="0"/>
                <a:t>  coord_polar("y", start=90) + </a:t>
              </a:r>
              <a:r>
                <a:rPr lang="en-US" altLang="ko-KR" dirty="0">
                  <a:solidFill>
                    <a:srgbClr val="00B050"/>
                  </a:solidFill>
                </a:rPr>
                <a:t># </a:t>
              </a:r>
              <a:r>
                <a:rPr lang="ko-KR" altLang="en-US" dirty="0">
                  <a:solidFill>
                    <a:srgbClr val="00B050"/>
                  </a:solidFill>
                </a:rPr>
                <a:t>파이 차트 모양으로 변환</a:t>
              </a:r>
              <a:r>
                <a:rPr lang="en-US" altLang="ko-KR" dirty="0">
                  <a:solidFill>
                    <a:srgbClr val="00B050"/>
                  </a:solidFill>
                </a:rPr>
                <a:t>, </a:t>
              </a:r>
              <a:r>
                <a:rPr lang="ko-KR" altLang="en-US" dirty="0">
                  <a:solidFill>
                    <a:srgbClr val="00B050"/>
                  </a:solidFill>
                </a:rPr>
                <a:t>시작각 </a:t>
              </a:r>
              <a:r>
                <a:rPr lang="en-US" altLang="ko-KR" dirty="0">
                  <a:solidFill>
                    <a:srgbClr val="00B050"/>
                  </a:solidFill>
                </a:rPr>
                <a:t>90</a:t>
              </a:r>
              <a:r>
                <a:rPr lang="ko-KR" altLang="en-US" dirty="0">
                  <a:solidFill>
                    <a:srgbClr val="00B050"/>
                  </a:solidFill>
                </a:rPr>
                <a:t>도</a:t>
              </a:r>
              <a:r>
                <a:rPr lang="en-US" altLang="ko-KR" dirty="0">
                  <a:solidFill>
                    <a:srgbClr val="00B050"/>
                  </a:solidFill>
                </a:rPr>
                <a:t>..</a:t>
              </a:r>
            </a:p>
            <a:p>
              <a:r>
                <a:rPr lang="en-US" altLang="ko-KR" dirty="0"/>
                <a:t>  theme(legend.title=element_blank(), legend.text = element_text(size = 12)) +</a:t>
              </a:r>
            </a:p>
            <a:p>
              <a:r>
                <a:rPr lang="en-US" altLang="ko-KR" dirty="0"/>
                <a:t>  geom_text(aes(label=paste0(round(hong_value/sum(hong_value)*100,0),"%")), family = "NanumGothic",size=5, position=position_stack((vjust=0.5))) +</a:t>
              </a:r>
            </a:p>
            <a:p>
              <a:r>
                <a:rPr lang="en-US" altLang="ko-KR" dirty="0"/>
                <a:t>  scale_fill_manual(values = mycols) </a:t>
              </a:r>
              <a:r>
                <a:rPr lang="en-US" altLang="ko-KR" dirty="0">
                  <a:solidFill>
                    <a:srgbClr val="00B050"/>
                  </a:solidFill>
                </a:rPr>
                <a:t># </a:t>
              </a:r>
              <a:r>
                <a:rPr lang="ko-KR" altLang="en-US" dirty="0">
                  <a:solidFill>
                    <a:srgbClr val="00B050"/>
                  </a:solidFill>
                </a:rPr>
                <a:t>파이 차트 색 지정</a:t>
              </a:r>
              <a:r>
                <a:rPr lang="en-US" altLang="ko-KR" dirty="0">
                  <a:solidFill>
                    <a:srgbClr val="00B050"/>
                  </a:solidFill>
                </a:rPr>
                <a:t>.</a:t>
              </a:r>
            </a:p>
            <a:p>
              <a:r>
                <a:rPr lang="en-US" altLang="ko-KR" dirty="0">
                  <a:solidFill>
                    <a:srgbClr val="00B050"/>
                  </a:solidFill>
                </a:rPr>
                <a:t># </a:t>
              </a:r>
              <a:r>
                <a:rPr lang="ko-KR" altLang="en-US" dirty="0">
                  <a:solidFill>
                    <a:srgbClr val="00B050"/>
                  </a:solidFill>
                </a:rPr>
                <a:t>다른 역의 경우</a:t>
              </a:r>
              <a:r>
                <a:rPr lang="en-US" altLang="ko-KR" dirty="0">
                  <a:solidFill>
                    <a:srgbClr val="00B050"/>
                  </a:solidFill>
                </a:rPr>
                <a:t>, </a:t>
              </a:r>
              <a:r>
                <a:rPr lang="ko-KR" altLang="en-US" dirty="0">
                  <a:solidFill>
                    <a:srgbClr val="00B050"/>
                  </a:solidFill>
                </a:rPr>
                <a:t>추출하고자 하는 역의 이름만 달리하고서 벡터를 새로 생성하면 동일 코드로 해당 역의 파이 차트를 볼 수 있음</a:t>
              </a:r>
              <a:r>
                <a:rPr lang="en-US" altLang="ko-KR" dirty="0">
                  <a:solidFill>
                    <a:srgbClr val="00B050"/>
                  </a:solidFill>
                </a:rPr>
                <a:t>.</a:t>
              </a:r>
            </a:p>
            <a:p>
              <a:r>
                <a:rPr lang="en-US" altLang="ko-KR" dirty="0">
                  <a:solidFill>
                    <a:srgbClr val="00B050"/>
                  </a:solidFill>
                </a:rPr>
                <a:t># PPT </a:t>
              </a:r>
              <a:r>
                <a:rPr lang="ko-KR" altLang="en-US" dirty="0">
                  <a:solidFill>
                    <a:srgbClr val="00B050"/>
                  </a:solidFill>
                </a:rPr>
                <a:t>공간으로 인해</a:t>
              </a:r>
              <a:r>
                <a:rPr lang="en-US" altLang="ko-KR" dirty="0">
                  <a:solidFill>
                    <a:srgbClr val="00B050"/>
                  </a:solidFill>
                </a:rPr>
                <a:t>, </a:t>
              </a:r>
              <a:r>
                <a:rPr lang="ko-KR" altLang="en-US" dirty="0">
                  <a:solidFill>
                    <a:srgbClr val="00B050"/>
                  </a:solidFill>
                </a:rPr>
                <a:t>종로</a:t>
              </a:r>
              <a:r>
                <a:rPr lang="en-US" altLang="ko-KR" dirty="0">
                  <a:solidFill>
                    <a:srgbClr val="00B050"/>
                  </a:solidFill>
                </a:rPr>
                <a:t>3</a:t>
              </a:r>
              <a:r>
                <a:rPr lang="ko-KR" altLang="en-US" dirty="0">
                  <a:solidFill>
                    <a:srgbClr val="00B050"/>
                  </a:solidFill>
                </a:rPr>
                <a:t>가 역은 생략</a:t>
              </a:r>
              <a:r>
                <a:rPr lang="en-US" altLang="ko-KR" dirty="0">
                  <a:solidFill>
                    <a:srgbClr val="00B050"/>
                  </a:solidFill>
                </a:rPr>
                <a:t>.</a:t>
              </a:r>
            </a:p>
          </p:txBody>
        </p:sp>
        <p:sp>
          <p:nvSpPr>
            <p:cNvPr id="24" name="오른쪽 대괄호 23">
              <a:extLst>
                <a:ext uri="{FF2B5EF4-FFF2-40B4-BE49-F238E27FC236}">
                  <a16:creationId xmlns:a16="http://schemas.microsoft.com/office/drawing/2014/main" id="{E91E55D4-072F-4946-9A8C-E5727DA94DA9}"/>
                </a:ext>
              </a:extLst>
            </p:cNvPr>
            <p:cNvSpPr/>
            <p:nvPr/>
          </p:nvSpPr>
          <p:spPr>
            <a:xfrm>
              <a:off x="9805481" y="1267880"/>
              <a:ext cx="388236" cy="6584352"/>
            </a:xfrm>
            <a:prstGeom prst="rightBracket">
              <a:avLst/>
            </a:prstGeom>
            <a:noFill/>
            <a:ln w="63500">
              <a:gradFill flip="none" rotWithShape="1">
                <a:gsLst>
                  <a:gs pos="50000">
                    <a:schemeClr val="bg1">
                      <a:alpha val="30000"/>
                    </a:schemeClr>
                  </a:gs>
                  <a:gs pos="0">
                    <a:srgbClr val="FF0000">
                      <a:lumMod val="99000"/>
                      <a:lumOff val="1000"/>
                      <a:alpha val="30000"/>
                    </a:srgbClr>
                  </a:gs>
                  <a:gs pos="100000">
                    <a:srgbClr val="FF0000">
                      <a:alpha val="3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9059AA-1167-4F61-BBAF-8FD2DBCB57B2}"/>
                </a:ext>
              </a:extLst>
            </p:cNvPr>
            <p:cNvSpPr txBox="1"/>
            <p:nvPr/>
          </p:nvSpPr>
          <p:spPr>
            <a:xfrm>
              <a:off x="7952233" y="4298446"/>
              <a:ext cx="4482968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FF000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데이터 로드 및 전처리</a:t>
              </a:r>
            </a:p>
          </p:txBody>
        </p:sp>
        <p:sp>
          <p:nvSpPr>
            <p:cNvPr id="26" name="오른쪽 대괄호 25">
              <a:extLst>
                <a:ext uri="{FF2B5EF4-FFF2-40B4-BE49-F238E27FC236}">
                  <a16:creationId xmlns:a16="http://schemas.microsoft.com/office/drawing/2014/main" id="{43C6B2CB-1E4B-4E16-9AB1-260F1EFA97A0}"/>
                </a:ext>
              </a:extLst>
            </p:cNvPr>
            <p:cNvSpPr/>
            <p:nvPr/>
          </p:nvSpPr>
          <p:spPr>
            <a:xfrm>
              <a:off x="9805481" y="8326877"/>
              <a:ext cx="388236" cy="7529209"/>
            </a:xfrm>
            <a:prstGeom prst="rightBracket">
              <a:avLst/>
            </a:prstGeom>
            <a:noFill/>
            <a:ln w="63500">
              <a:gradFill flip="none" rotWithShape="1">
                <a:gsLst>
                  <a:gs pos="50000">
                    <a:schemeClr val="bg1">
                      <a:alpha val="30000"/>
                    </a:schemeClr>
                  </a:gs>
                  <a:gs pos="0">
                    <a:schemeClr val="accent1">
                      <a:alpha val="3000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A8AB37B-5BD7-463B-B97F-9137CCAF8572}"/>
                </a:ext>
              </a:extLst>
            </p:cNvPr>
            <p:cNvSpPr txBox="1"/>
            <p:nvPr/>
          </p:nvSpPr>
          <p:spPr>
            <a:xfrm>
              <a:off x="7952233" y="11829871"/>
              <a:ext cx="4482968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accen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데이터 시각화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207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myriad"/>
        <a:ea typeface="나눔고딕"/>
        <a:cs typeface=""/>
      </a:majorFont>
      <a:minorFont>
        <a:latin typeface="myriad"/>
        <a:ea typeface="나눔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870</TotalTime>
  <Words>3397</Words>
  <Application>Microsoft Office PowerPoint</Application>
  <PresentationFormat>사용자 지정</PresentationFormat>
  <Paragraphs>533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myriad</vt:lpstr>
      <vt:lpstr>나눔고딕</vt:lpstr>
      <vt:lpstr>Arial</vt:lpstr>
      <vt:lpstr>여기어때 잘난체</vt:lpstr>
      <vt:lpstr>맑은 고딕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윤준</dc:creator>
  <cp:lastModifiedBy>윤준</cp:lastModifiedBy>
  <cp:revision>85</cp:revision>
  <dcterms:created xsi:type="dcterms:W3CDTF">2021-04-07T10:02:35Z</dcterms:created>
  <dcterms:modified xsi:type="dcterms:W3CDTF">2021-06-01T07:36:57Z</dcterms:modified>
</cp:coreProperties>
</file>